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media/image1.jpeg" ContentType="image/jpeg"/>
  <Override PartName="/ppt/theme/theme2.xml" ContentType="application/vnd.openxmlformats-officedocument.theme+xml"/>
  <Override PartName="/ppt/media/media1.mov" ContentType="video/unknown"/>
  <Override PartName="/ppt/media/media2.mov" ContentType="video/unknown"/>
  <Override PartName="/ppt/media/media3.mov" ContentType="video/unknown"/>
  <Override PartName="/ppt/media/media4.mov" ContentType="video/unknown"/>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2.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40639" marR="40639"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lvl1pPr>
    <a:lvl2pPr marL="40639" marR="40639" indent="2667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lvl2pPr>
    <a:lvl3pPr marL="40639" marR="40639" indent="533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lvl3pPr>
    <a:lvl4pPr marL="40639" marR="40639" indent="800099"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lvl4pPr>
    <a:lvl5pPr marL="40639" marR="40639" indent="1066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lvl5pPr>
    <a:lvl6pPr marL="40639" marR="40639" indent="13335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lvl6pPr>
    <a:lvl7pPr marL="40639" marR="40639" indent="16129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lvl7pPr>
    <a:lvl8pPr marL="40639" marR="40639" indent="1879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lvl8pPr>
    <a:lvl9pPr marL="40639" marR="40639" indent="21463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8F44A2F1-9E1F-4B54-A3A2-5F16C0AD49E2}"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D51ADE6A-740E-44AE-83CC-AE7238B6C88D}"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4A9BC294-FFE2-49D5-8D69-9E1BD2C41BD5}"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FF1F3"/>
          </a:solidFill>
        </a:fill>
      </a:tcStyle>
    </a:band2H>
    <a:firstCol>
      <a:tcTxStyle b="off" i="off">
        <a:fontRef idx="minor">
          <a:srgbClr val="000000"/>
        </a:fontRef>
        <a:srgbClr val="000000"/>
      </a:tcTxStyle>
      <a:tcStyle>
        <a:tcBdr>
          <a:left>
            <a:ln w="28575"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28575"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lastRow>
    <a:fir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8575"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000000">
              <a:alpha val="25000"/>
            </a:srgbClr>
          </a:solidFill>
        </a:fill>
      </a:tcStyle>
    </a:firstRow>
  </a:tblStyle>
  <a:tblStyle styleId="{CF821DB8-F4EB-4A41-A1BA-3FCAFE7338EE}" styleName="">
    <a:tblBg/>
    <a:wholeTbl>
      <a:tcTxStyle b="def" i="def">
        <a:font>
          <a:latin typeface="Helvetica Neue"/>
          <a:ea typeface="Helvetica Neue"/>
          <a:cs typeface="Helvetica Neue"/>
        </a:font>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b="def" i="def"/>
      <a:tcStyle>
        <a:tcBdr/>
        <a:fill>
          <a:solidFill>
            <a:srgbClr val="DADBDA"/>
          </a:solidFill>
        </a:fill>
      </a:tcStyle>
    </a:band2H>
    <a:firstCol>
      <a:tcTxStyle b="on" i="de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de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def">
        <a:font>
          <a:latin typeface="Helvetica Neue"/>
          <a:ea typeface="Helvetica Neue"/>
          <a:cs typeface="Helvetica Neue"/>
        </a:font>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def" i="def">
        <a:font>
          <a:latin typeface="Helvetica Neue"/>
          <a:ea typeface="Helvetica Neue"/>
          <a:cs typeface="Helvetica Neue"/>
        </a:font>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b="def" i="def"/>
      <a:tcStyle>
        <a:tcBdr/>
        <a:fill>
          <a:solidFill>
            <a:srgbClr val="9A9AA5"/>
          </a:solidFill>
        </a:fill>
      </a:tcStyle>
    </a:band2H>
    <a:firstCol>
      <a:tcTxStyle b="on" i="de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de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def">
        <a:font>
          <a:latin typeface="Helvetica Neue"/>
          <a:ea typeface="Helvetica Neue"/>
          <a:cs typeface="Helvetica Neue"/>
        </a:font>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def" i="de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b="def" i="def"/>
      <a:tcStyle>
        <a:tcBdr/>
        <a:fill>
          <a:solidFill>
            <a:srgbClr val="EDEEEE"/>
          </a:solidFill>
        </a:fill>
      </a:tcStyle>
    </a:band2H>
    <a:firstCol>
      <a:tcTxStyle b="on" i="def">
        <a:font>
          <a:latin typeface="Helvetica Neue"/>
          <a:ea typeface="Helvetica Neue"/>
          <a:cs typeface="Helvetica Neue"/>
        </a:font>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de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def">
        <a:font>
          <a:latin typeface="Helvetica Neue"/>
          <a:ea typeface="Helvetica Neue"/>
          <a:cs typeface="Helvetica Neue"/>
        </a:font>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 styleId="{4C3C2611-4C71-4FC5-86AE-919BDF0F9419}" styleName="">
    <a:tblBg/>
    <a:wholeTbl>
      <a:tcTxStyle b="def" i="de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b="def" i="def"/>
      <a:tcStyle>
        <a:tcBdr/>
        <a:fill>
          <a:solidFill>
            <a:srgbClr val="E3E5E8"/>
          </a:solidFill>
        </a:fill>
      </a:tcStyle>
    </a:band2H>
    <a:firstCol>
      <a:tcTxStyle b="on"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def" i="def">
        <a:font>
          <a:latin typeface="Helvetica Neue"/>
          <a:ea typeface="Helvetica Neue"/>
          <a:cs typeface="Helvetica Neue"/>
        </a:font>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de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def" i="def">
        <a:font>
          <a:latin typeface="Helvetica Neue"/>
          <a:ea typeface="Helvetica Neue"/>
          <a:cs typeface="Helvetica Neue"/>
        </a:font>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b="def" i="def"/>
      <a:tcStyle>
        <a:tcBdr/>
        <a:fill>
          <a:solidFill>
            <a:srgbClr val="E1E0DA"/>
          </a:solidFill>
        </a:fill>
      </a:tcStyle>
    </a:band2H>
    <a:firstCol>
      <a:tcTxStyle b="def" i="def">
        <a:font>
          <a:latin typeface="Helvetica Neue Medium"/>
          <a:ea typeface="Helvetica Neue Medium"/>
          <a:cs typeface="Helvetica Neue Medium"/>
        </a:font>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def" i="def">
        <a:font>
          <a:latin typeface="Helvetica Neue"/>
          <a:ea typeface="Helvetica Neue"/>
          <a:cs typeface="Helvetica Neue"/>
        </a:font>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def" i="def">
        <a:font>
          <a:latin typeface="Helvetica Neue Medium"/>
          <a:ea typeface="Helvetica Neue Medium"/>
          <a:cs typeface="Helvetica Neue Medium"/>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def" i="def">
        <a:font>
          <a:latin typeface="Helvetica Neue Light"/>
          <a:ea typeface="Helvetica Neue Light"/>
          <a:cs typeface="Helvetica Neue Light"/>
        </a:font>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b="def" i="def"/>
      <a:tcStyle>
        <a:tcBdr/>
        <a:fill>
          <a:solidFill>
            <a:srgbClr val="EDEADD"/>
          </a:solidFill>
        </a:fill>
      </a:tcStyle>
    </a:band2H>
    <a:firstCol>
      <a:tcTxStyle b="def" i="de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def" i="de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def" i="def">
        <a:font>
          <a:latin typeface="Helvetica Neue Medium"/>
          <a:ea typeface="Helvetica Neue Medium"/>
          <a:cs typeface="Helvetica Neue Medium"/>
        </a:font>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82" name="Shape 382"/>
          <p:cNvSpPr/>
          <p:nvPr>
            <p:ph type="sldImg"/>
          </p:nvPr>
        </p:nvSpPr>
        <p:spPr>
          <a:xfrm>
            <a:off x="1143000" y="685800"/>
            <a:ext cx="4572000" cy="3429000"/>
          </a:xfrm>
          <a:prstGeom prst="rect">
            <a:avLst/>
          </a:prstGeom>
        </p:spPr>
        <p:txBody>
          <a:bodyPr/>
          <a:lstStyle/>
          <a:p>
            <a:pPr/>
          </a:p>
        </p:txBody>
      </p:sp>
      <p:sp>
        <p:nvSpPr>
          <p:cNvPr id="383" name="Shape 38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defRPr sz="1600">
        <a:latin typeface="Lucida Grande"/>
        <a:ea typeface="Lucida Grande"/>
        <a:cs typeface="Lucida Grande"/>
        <a:sym typeface="Lucida Grande"/>
      </a:defRPr>
    </a:lvl1pPr>
    <a:lvl2pPr indent="228600" defTabSz="457200" latinLnBrk="0">
      <a:defRPr sz="1600">
        <a:latin typeface="Lucida Grande"/>
        <a:ea typeface="Lucida Grande"/>
        <a:cs typeface="Lucida Grande"/>
        <a:sym typeface="Lucida Grande"/>
      </a:defRPr>
    </a:lvl2pPr>
    <a:lvl3pPr indent="457200" defTabSz="457200" latinLnBrk="0">
      <a:defRPr sz="1600">
        <a:latin typeface="Lucida Grande"/>
        <a:ea typeface="Lucida Grande"/>
        <a:cs typeface="Lucida Grande"/>
        <a:sym typeface="Lucida Grande"/>
      </a:defRPr>
    </a:lvl3pPr>
    <a:lvl4pPr indent="685800" defTabSz="457200" latinLnBrk="0">
      <a:defRPr sz="1600">
        <a:latin typeface="Lucida Grande"/>
        <a:ea typeface="Lucida Grande"/>
        <a:cs typeface="Lucida Grande"/>
        <a:sym typeface="Lucida Grande"/>
      </a:defRPr>
    </a:lvl4pPr>
    <a:lvl5pPr indent="914400" defTabSz="457200" latinLnBrk="0">
      <a:defRPr sz="1600">
        <a:latin typeface="Lucida Grande"/>
        <a:ea typeface="Lucida Grande"/>
        <a:cs typeface="Lucida Grande"/>
        <a:sym typeface="Lucida Grande"/>
      </a:defRPr>
    </a:lvl5pPr>
    <a:lvl6pPr indent="1143000" defTabSz="457200" latinLnBrk="0">
      <a:defRPr sz="1600">
        <a:latin typeface="Lucida Grande"/>
        <a:ea typeface="Lucida Grande"/>
        <a:cs typeface="Lucida Grande"/>
        <a:sym typeface="Lucida Grande"/>
      </a:defRPr>
    </a:lvl6pPr>
    <a:lvl7pPr indent="1371600" defTabSz="457200" latinLnBrk="0">
      <a:defRPr sz="1600">
        <a:latin typeface="Lucida Grande"/>
        <a:ea typeface="Lucida Grande"/>
        <a:cs typeface="Lucida Grande"/>
        <a:sym typeface="Lucida Grande"/>
      </a:defRPr>
    </a:lvl7pPr>
    <a:lvl8pPr indent="1600200" defTabSz="457200" latinLnBrk="0">
      <a:defRPr sz="1600">
        <a:latin typeface="Lucida Grande"/>
        <a:ea typeface="Lucida Grande"/>
        <a:cs typeface="Lucida Grande"/>
        <a:sym typeface="Lucida Grande"/>
      </a:defRPr>
    </a:lvl8pPr>
    <a:lvl9pPr indent="1828800" defTabSz="457200" latinLnBrk="0">
      <a:defRPr sz="1600">
        <a:latin typeface="Lucida Grande"/>
        <a:ea typeface="Lucida Grande"/>
        <a:cs typeface="Lucida Grande"/>
        <a:sym typeface="Lucida Grand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5" name="Shape 965"/>
          <p:cNvSpPr/>
          <p:nvPr>
            <p:ph type="sldImg"/>
          </p:nvPr>
        </p:nvSpPr>
        <p:spPr>
          <a:prstGeom prst="rect">
            <a:avLst/>
          </a:prstGeom>
        </p:spPr>
        <p:txBody>
          <a:bodyPr/>
          <a:lstStyle/>
          <a:p>
            <a:pPr/>
          </a:p>
        </p:txBody>
      </p:sp>
      <p:sp>
        <p:nvSpPr>
          <p:cNvPr id="966" name="Shape 966"/>
          <p:cNvSpPr/>
          <p:nvPr>
            <p:ph type="body" sz="quarter" idx="1"/>
          </p:nvPr>
        </p:nvSpPr>
        <p:spPr>
          <a:prstGeom prst="rect">
            <a:avLst/>
          </a:prstGeom>
        </p:spPr>
        <p:txBody>
          <a:bodyPr/>
          <a:lstStyle/>
          <a:p>
            <a:pPr>
              <a:defRPr sz="1200">
                <a:latin typeface="Times New Roman"/>
                <a:ea typeface="Times New Roman"/>
                <a:cs typeface="Times New Roman"/>
                <a:sym typeface="Times New Roman"/>
              </a:defRPr>
            </a:pPr>
            <a:r>
              <a:t>Figure 8.13 source: </a:t>
            </a:r>
            <a:r>
              <a:rPr>
                <a:latin typeface="Calibri"/>
                <a:ea typeface="Calibri"/>
                <a:cs typeface="Calibri"/>
                <a:sym typeface="Calibri"/>
              </a:rPr>
              <a:t>(After Wickelgren, 1974. Adapted by permission of the publisher. © 1974 by W. H. Freeman.)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0" name="Shape 1100"/>
          <p:cNvSpPr/>
          <p:nvPr>
            <p:ph type="sldImg"/>
          </p:nvPr>
        </p:nvSpPr>
        <p:spPr>
          <a:prstGeom prst="rect">
            <a:avLst/>
          </a:prstGeom>
        </p:spPr>
        <p:txBody>
          <a:bodyPr/>
          <a:lstStyle/>
          <a:p>
            <a:pPr/>
          </a:p>
        </p:txBody>
      </p:sp>
      <p:sp>
        <p:nvSpPr>
          <p:cNvPr id="1101" name="Shape 1101"/>
          <p:cNvSpPr/>
          <p:nvPr>
            <p:ph type="body" sz="quarter" idx="1"/>
          </p:nvPr>
        </p:nvSpPr>
        <p:spPr>
          <a:prstGeom prst="rect">
            <a:avLst/>
          </a:prstGeom>
        </p:spPr>
        <p:txBody>
          <a:bodyPr/>
          <a:lstStyle/>
          <a:p>
            <a:pPr>
              <a:defRPr sz="1200">
                <a:latin typeface="Times New Roman"/>
                <a:ea typeface="Times New Roman"/>
                <a:cs typeface="Times New Roman"/>
                <a:sym typeface="Times New Roman"/>
              </a:defRPr>
            </a:pPr>
            <a:r>
              <a:t>Figure 8.14 source: </a:t>
            </a:r>
            <a:r>
              <a:rPr b="1">
                <a:latin typeface="Calibri"/>
                <a:ea typeface="Calibri"/>
                <a:cs typeface="Calibri"/>
                <a:sym typeface="Calibri"/>
              </a:rPr>
              <a:t>(</a:t>
            </a:r>
            <a:r>
              <a:rPr>
                <a:latin typeface="Calibri"/>
                <a:ea typeface="Calibri"/>
                <a:cs typeface="Calibri"/>
                <a:sym typeface="Calibri"/>
              </a:rPr>
              <a:t>After Maier, 1931. Adapted by permission of the publisher. © 1931 by the </a:t>
            </a:r>
            <a:r>
              <a:rPr i="1">
                <a:latin typeface="Calibri"/>
                <a:ea typeface="Calibri"/>
                <a:cs typeface="Calibri"/>
                <a:sym typeface="Calibri"/>
              </a:rPr>
              <a:t>Journal of Comparative Psychology</a:t>
            </a:r>
            <a:r>
              <a:rPr>
                <a:latin typeface="Calibri"/>
                <a:ea typeface="Calibri"/>
                <a:cs typeface="Calibri"/>
                <a:sym typeface="Calibri"/>
              </a:rPr>
              <a:t>.)</a:t>
            </a:r>
            <a:endParaRPr>
              <a:latin typeface="+mn-lt"/>
              <a:ea typeface="+mn-ea"/>
              <a:cs typeface="+mn-cs"/>
              <a:sym typeface="Arial"/>
            </a:endParaRP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FIN Semiotics Master">
    <p:spTree>
      <p:nvGrpSpPr>
        <p:cNvPr id="1" name=""/>
        <p:cNvGrpSpPr/>
        <p:nvPr/>
      </p:nvGrpSpPr>
      <p:grpSpPr>
        <a:xfrm>
          <a:off x="0" y="0"/>
          <a:ext cx="0" cy="0"/>
          <a:chOff x="0" y="0"/>
          <a:chExt cx="0" cy="0"/>
        </a:xfrm>
      </p:grpSpPr>
      <p:sp>
        <p:nvSpPr>
          <p:cNvPr id="18" name="Title Text"/>
          <p:cNvSpPr txBox="1"/>
          <p:nvPr>
            <p:ph type="title"/>
          </p:nvPr>
        </p:nvSpPr>
        <p:spPr>
          <a:prstGeom prst="rect">
            <a:avLst/>
          </a:prstGeom>
        </p:spPr>
        <p:txBody>
          <a:bodyPr/>
          <a:lstStyle/>
          <a:p>
            <a:pPr/>
            <a:r>
              <a:t>Title Text</a:t>
            </a:r>
          </a:p>
        </p:txBody>
      </p:sp>
      <p:sp>
        <p:nvSpPr>
          <p:cNvPr id="1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2">
    <p:spTree>
      <p:nvGrpSpPr>
        <p:cNvPr id="1" name=""/>
        <p:cNvGrpSpPr/>
        <p:nvPr/>
      </p:nvGrpSpPr>
      <p:grpSpPr>
        <a:xfrm>
          <a:off x="0" y="0"/>
          <a:ext cx="0" cy="0"/>
          <a:chOff x="0" y="0"/>
          <a:chExt cx="0" cy="0"/>
        </a:xfrm>
      </p:grpSpPr>
      <p:sp>
        <p:nvSpPr>
          <p:cNvPr id="161"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162"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163"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64"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165"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166"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167"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168" name="Title Text"/>
          <p:cNvSpPr txBox="1"/>
          <p:nvPr>
            <p:ph type="title"/>
          </p:nvPr>
        </p:nvSpPr>
        <p:spPr>
          <a:prstGeom prst="rect">
            <a:avLst/>
          </a:prstGeom>
        </p:spPr>
        <p:txBody>
          <a:bodyPr/>
          <a:lstStyle>
            <a:lvl1pPr marL="40640" marR="40640">
              <a:defRPr sz="2600"/>
            </a:lvl1pPr>
          </a:lstStyle>
          <a:p>
            <a:pPr/>
            <a:r>
              <a:t>Title Text</a:t>
            </a:r>
          </a:p>
        </p:txBody>
      </p:sp>
      <p:sp>
        <p:nvSpPr>
          <p:cNvPr id="169" name="Body Level One…"/>
          <p:cNvSpPr txBox="1"/>
          <p:nvPr>
            <p:ph type="body" idx="1"/>
          </p:nvPr>
        </p:nvSpPr>
        <p:spPr>
          <a:prstGeom prst="rect">
            <a:avLst/>
          </a:prstGeom>
        </p:spPr>
        <p:txBody>
          <a:bodyPr/>
          <a:lstStyle>
            <a:lvl1pPr marR="40640">
              <a:defRPr sz="2200"/>
            </a:lvl1pPr>
            <a:lvl2pPr marR="40640">
              <a:defRPr sz="1800"/>
            </a:lvl2pPr>
            <a:lvl3pPr marR="40640">
              <a:defRPr sz="1600"/>
            </a:lvl3pPr>
            <a:lvl4pPr marR="40640">
              <a:defRPr sz="1400"/>
            </a:lvl4pPr>
            <a:lvl5pPr marR="40640">
              <a:defRPr sz="1200"/>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xfrm>
            <a:off x="4401839" y="6477000"/>
            <a:ext cx="340322" cy="323553"/>
          </a:xfrm>
          <a:prstGeom prst="rect">
            <a:avLst/>
          </a:prstGeom>
        </p:spPr>
        <p:txBody>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3">
    <p:spTree>
      <p:nvGrpSpPr>
        <p:cNvPr id="1" name=""/>
        <p:cNvGrpSpPr/>
        <p:nvPr/>
      </p:nvGrpSpPr>
      <p:grpSpPr>
        <a:xfrm>
          <a:off x="0" y="0"/>
          <a:ext cx="0" cy="0"/>
          <a:chOff x="0" y="0"/>
          <a:chExt cx="0" cy="0"/>
        </a:xfrm>
      </p:grpSpPr>
      <p:sp>
        <p:nvSpPr>
          <p:cNvPr id="177"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178"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179"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80"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181"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182"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183"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184" name="Title Text"/>
          <p:cNvSpPr txBox="1"/>
          <p:nvPr>
            <p:ph type="title"/>
          </p:nvPr>
        </p:nvSpPr>
        <p:spPr>
          <a:prstGeom prst="rect">
            <a:avLst/>
          </a:prstGeom>
        </p:spPr>
        <p:txBody>
          <a:bodyPr/>
          <a:lstStyle>
            <a:lvl1pPr marL="40640" marR="40640">
              <a:defRPr sz="2600"/>
            </a:lvl1pPr>
          </a:lstStyle>
          <a:p>
            <a:pPr/>
            <a:r>
              <a:t>Title Text</a:t>
            </a:r>
          </a:p>
        </p:txBody>
      </p:sp>
      <p:sp>
        <p:nvSpPr>
          <p:cNvPr id="185" name="Body Level One…"/>
          <p:cNvSpPr txBox="1"/>
          <p:nvPr>
            <p:ph type="body" idx="1"/>
          </p:nvPr>
        </p:nvSpPr>
        <p:spPr>
          <a:prstGeom prst="rect">
            <a:avLst/>
          </a:prstGeom>
        </p:spPr>
        <p:txBody>
          <a:bodyPr/>
          <a:lstStyle>
            <a:lvl1pPr marR="40640">
              <a:defRPr sz="2200"/>
            </a:lvl1pPr>
            <a:lvl2pPr marR="40640">
              <a:defRPr sz="1800"/>
            </a:lvl2pPr>
            <a:lvl3pPr marR="40640">
              <a:defRPr sz="1600"/>
            </a:lvl3pPr>
            <a:lvl4pPr marR="40640">
              <a:defRPr sz="1400"/>
            </a:lvl4pPr>
            <a:lvl5pPr marR="40640">
              <a:defRPr sz="1200"/>
            </a:lvl5pPr>
          </a:lstStyle>
          <a:p>
            <a:pPr/>
            <a:r>
              <a:t>Body Level One</a:t>
            </a:r>
          </a:p>
          <a:p>
            <a:pPr lvl="1"/>
            <a:r>
              <a:t>Body Level Two</a:t>
            </a:r>
          </a:p>
          <a:p>
            <a:pPr lvl="2"/>
            <a:r>
              <a:t>Body Level Three</a:t>
            </a:r>
          </a:p>
          <a:p>
            <a:pPr lvl="3"/>
            <a:r>
              <a:t>Body Level Four</a:t>
            </a:r>
          </a:p>
          <a:p>
            <a:pPr lvl="4"/>
            <a:r>
              <a:t>Body Level Five</a:t>
            </a:r>
          </a:p>
        </p:txBody>
      </p:sp>
      <p:sp>
        <p:nvSpPr>
          <p:cNvPr id="186" name="Slide Number"/>
          <p:cNvSpPr txBox="1"/>
          <p:nvPr>
            <p:ph type="sldNum" sz="quarter" idx="2"/>
          </p:nvPr>
        </p:nvSpPr>
        <p:spPr>
          <a:xfrm>
            <a:off x="4401839" y="6477000"/>
            <a:ext cx="340322" cy="323553"/>
          </a:xfrm>
          <a:prstGeom prst="rect">
            <a:avLst/>
          </a:prstGeom>
        </p:spPr>
        <p:txBody>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4">
    <p:spTree>
      <p:nvGrpSpPr>
        <p:cNvPr id="1" name=""/>
        <p:cNvGrpSpPr/>
        <p:nvPr/>
      </p:nvGrpSpPr>
      <p:grpSpPr>
        <a:xfrm>
          <a:off x="0" y="0"/>
          <a:ext cx="0" cy="0"/>
          <a:chOff x="0" y="0"/>
          <a:chExt cx="0" cy="0"/>
        </a:xfrm>
      </p:grpSpPr>
      <p:sp>
        <p:nvSpPr>
          <p:cNvPr id="193" name="Rectangle"/>
          <p:cNvSpPr/>
          <p:nvPr/>
        </p:nvSpPr>
        <p:spPr>
          <a:xfrm>
            <a:off x="-12700" y="-38100"/>
            <a:ext cx="9156700" cy="6921500"/>
          </a:xfrm>
          <a:prstGeom prst="rect">
            <a:avLst/>
          </a:prstGeom>
          <a:solidFill>
            <a:srgbClr val="EBEBEB"/>
          </a:solidFill>
          <a:ln w="12700"/>
        </p:spPr>
        <p:txBody>
          <a:bodyPr lIns="50800" tIns="50800" rIns="50800" bIns="50800" anchor="ctr"/>
          <a:lstStyle/>
          <a:p>
            <a:pPr/>
          </a:p>
        </p:txBody>
      </p:sp>
      <p:sp>
        <p:nvSpPr>
          <p:cNvPr id="194"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95"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96"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97"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98"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99" name="Center for Semiotics…"/>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200"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201" name="Title Text"/>
          <p:cNvSpPr txBox="1"/>
          <p:nvPr>
            <p:ph type="title"/>
          </p:nvPr>
        </p:nvSpPr>
        <p:spPr>
          <a:prstGeom prst="rect">
            <a:avLst/>
          </a:prstGeom>
        </p:spPr>
        <p:txBody>
          <a:bodyPr/>
          <a:lstStyle/>
          <a:p>
            <a:pPr/>
            <a:r>
              <a:t>Title Text</a:t>
            </a:r>
          </a:p>
        </p:txBody>
      </p:sp>
      <p:sp>
        <p:nvSpPr>
          <p:cNvPr id="20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9">
    <p:spTree>
      <p:nvGrpSpPr>
        <p:cNvPr id="1" name=""/>
        <p:cNvGrpSpPr/>
        <p:nvPr/>
      </p:nvGrpSpPr>
      <p:grpSpPr>
        <a:xfrm>
          <a:off x="0" y="0"/>
          <a:ext cx="0" cy="0"/>
          <a:chOff x="0" y="0"/>
          <a:chExt cx="0" cy="0"/>
        </a:xfrm>
      </p:grpSpPr>
      <p:sp>
        <p:nvSpPr>
          <p:cNvPr id="210" name="Rectangle"/>
          <p:cNvSpPr/>
          <p:nvPr/>
        </p:nvSpPr>
        <p:spPr>
          <a:xfrm>
            <a:off x="0" y="-63500"/>
            <a:ext cx="9156700" cy="6921500"/>
          </a:xfrm>
          <a:prstGeom prst="rect">
            <a:avLst/>
          </a:prstGeom>
          <a:solidFill>
            <a:srgbClr val="EBEBEB"/>
          </a:solidFill>
          <a:ln w="12700"/>
        </p:spPr>
        <p:txBody>
          <a:bodyPr lIns="50800" tIns="50800" rIns="50800" bIns="50800" anchor="ctr"/>
          <a:lstStyle/>
          <a:p>
            <a:pPr/>
          </a:p>
        </p:txBody>
      </p:sp>
      <p:sp>
        <p:nvSpPr>
          <p:cNvPr id="211"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212"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213"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214"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215"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216" name="Center for Semiotics…"/>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217"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218" name="Title Text"/>
          <p:cNvSpPr txBox="1"/>
          <p:nvPr>
            <p:ph type="title"/>
          </p:nvPr>
        </p:nvSpPr>
        <p:spPr>
          <a:prstGeom prst="rect">
            <a:avLst/>
          </a:prstGeom>
        </p:spPr>
        <p:txBody>
          <a:bodyPr/>
          <a:lstStyle/>
          <a:p>
            <a:pPr/>
            <a:r>
              <a:t>Title Text</a:t>
            </a:r>
          </a:p>
        </p:txBody>
      </p:sp>
      <p:sp>
        <p:nvSpPr>
          <p:cNvPr id="21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5">
    <p:spTree>
      <p:nvGrpSpPr>
        <p:cNvPr id="1" name=""/>
        <p:cNvGrpSpPr/>
        <p:nvPr/>
      </p:nvGrpSpPr>
      <p:grpSpPr>
        <a:xfrm>
          <a:off x="0" y="0"/>
          <a:ext cx="0" cy="0"/>
          <a:chOff x="0" y="0"/>
          <a:chExt cx="0" cy="0"/>
        </a:xfrm>
      </p:grpSpPr>
      <p:sp>
        <p:nvSpPr>
          <p:cNvPr id="227" name="Rectangle"/>
          <p:cNvSpPr/>
          <p:nvPr/>
        </p:nvSpPr>
        <p:spPr>
          <a:xfrm>
            <a:off x="-12700" y="-38100"/>
            <a:ext cx="9156700" cy="6921500"/>
          </a:xfrm>
          <a:prstGeom prst="rect">
            <a:avLst/>
          </a:prstGeom>
          <a:solidFill>
            <a:srgbClr val="EBEBEB"/>
          </a:solidFill>
          <a:ln w="12700"/>
        </p:spPr>
        <p:txBody>
          <a:bodyPr lIns="50800" tIns="50800" rIns="50800" bIns="50800" anchor="ctr"/>
          <a:lstStyle/>
          <a:p>
            <a:pPr/>
          </a:p>
        </p:txBody>
      </p:sp>
      <p:sp>
        <p:nvSpPr>
          <p:cNvPr id="228"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229"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230"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231"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232"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233" name="Center for Semiotics…"/>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234"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235" name="Title Text"/>
          <p:cNvSpPr txBox="1"/>
          <p:nvPr>
            <p:ph type="title"/>
          </p:nvPr>
        </p:nvSpPr>
        <p:spPr>
          <a:prstGeom prst="rect">
            <a:avLst/>
          </a:prstGeom>
        </p:spPr>
        <p:txBody>
          <a:bodyPr/>
          <a:lstStyle/>
          <a:p>
            <a:pPr/>
            <a:r>
              <a:t>Title Text</a:t>
            </a:r>
          </a:p>
        </p:txBody>
      </p:sp>
      <p:sp>
        <p:nvSpPr>
          <p:cNvPr id="23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44" name="Title Text"/>
          <p:cNvSpPr txBox="1"/>
          <p:nvPr>
            <p:ph type="title"/>
          </p:nvPr>
        </p:nvSpPr>
        <p:spPr>
          <a:xfrm>
            <a:off x="457200" y="274638"/>
            <a:ext cx="8229600" cy="1143001"/>
          </a:xfrm>
          <a:prstGeom prst="rect">
            <a:avLst/>
          </a:prstGeom>
        </p:spPr>
        <p:txBody>
          <a:bodyPr lIns="45719" tIns="45719" rIns="45719" bIns="45719">
            <a:normAutofit fontScale="100000" lnSpcReduction="0"/>
          </a:bodyPr>
          <a:lstStyle>
            <a:lvl1pPr marL="0" marR="0" defTabSz="457200">
              <a:defRPr sz="3600">
                <a:solidFill>
                  <a:srgbClr val="091E24"/>
                </a:solidFill>
                <a:uFillTx/>
              </a:defRPr>
            </a:lvl1pPr>
          </a:lstStyle>
          <a:p>
            <a:pPr/>
            <a:r>
              <a:t>Title Text</a:t>
            </a:r>
          </a:p>
        </p:txBody>
      </p:sp>
      <p:sp>
        <p:nvSpPr>
          <p:cNvPr id="245" name="Body Level One…"/>
          <p:cNvSpPr txBox="1"/>
          <p:nvPr>
            <p:ph type="body" idx="1"/>
          </p:nvPr>
        </p:nvSpPr>
        <p:spPr>
          <a:xfrm>
            <a:off x="457200" y="1600200"/>
            <a:ext cx="8229600" cy="4525963"/>
          </a:xfrm>
          <a:prstGeom prst="rect">
            <a:avLst/>
          </a:prstGeom>
        </p:spPr>
        <p:txBody>
          <a:bodyPr lIns="45719" tIns="45719" rIns="45719" bIns="45719">
            <a:normAutofit fontScale="100000" lnSpcReduction="0"/>
          </a:bodyPr>
          <a:lstStyle>
            <a:lvl1pPr marL="0" marR="0" indent="0" defTabSz="457200">
              <a:spcBef>
                <a:spcPts val="600"/>
              </a:spcBef>
              <a:buClrTx/>
              <a:buSzTx/>
              <a:buNone/>
              <a:defRPr sz="2800">
                <a:uFillTx/>
              </a:defRPr>
            </a:lvl1pPr>
            <a:lvl2pPr marL="790575" marR="0" indent="-333375" defTabSz="457200">
              <a:spcBef>
                <a:spcPts val="600"/>
              </a:spcBef>
              <a:buClrTx/>
              <a:buSzPct val="100000"/>
              <a:buChar char="–"/>
              <a:defRPr sz="2800">
                <a:uFillTx/>
              </a:defRPr>
            </a:lvl2pPr>
            <a:lvl3pPr marL="1234439" marR="0" indent="-320039" defTabSz="457200">
              <a:spcBef>
                <a:spcPts val="600"/>
              </a:spcBef>
              <a:buClrTx/>
              <a:buSzPct val="100000"/>
              <a:defRPr sz="2800">
                <a:uFillTx/>
              </a:defRPr>
            </a:lvl3pPr>
            <a:lvl4pPr marL="1727200" marR="0" indent="-355600" defTabSz="457200">
              <a:spcBef>
                <a:spcPts val="600"/>
              </a:spcBef>
              <a:buClrTx/>
              <a:buSzPct val="100000"/>
              <a:buChar char="–"/>
              <a:defRPr sz="2800">
                <a:uFillTx/>
              </a:defRPr>
            </a:lvl4pPr>
            <a:lvl5pPr marL="2184400" marR="0" indent="-355600" defTabSz="457200">
              <a:spcBef>
                <a:spcPts val="600"/>
              </a:spcBef>
              <a:buClrTx/>
              <a:buSzPct val="100000"/>
              <a:buChar char="»"/>
              <a:defRPr sz="2800">
                <a:uFillTx/>
              </a:defRPr>
            </a:lvl5pPr>
          </a:lstStyle>
          <a:p>
            <a:pPr/>
            <a:r>
              <a:t>Body Level One</a:t>
            </a:r>
          </a:p>
          <a:p>
            <a:pPr lvl="1"/>
            <a:r>
              <a:t>Body Level Two</a:t>
            </a:r>
          </a:p>
          <a:p>
            <a:pPr lvl="2"/>
            <a:r>
              <a:t>Body Level Three</a:t>
            </a:r>
          </a:p>
          <a:p>
            <a:pPr lvl="3"/>
            <a:r>
              <a:t>Body Level Four</a:t>
            </a:r>
          </a:p>
          <a:p>
            <a:pPr lvl="4"/>
            <a:r>
              <a:t>Body Level Five</a:t>
            </a:r>
          </a:p>
        </p:txBody>
      </p:sp>
      <p:sp>
        <p:nvSpPr>
          <p:cNvPr id="246" name="Rectangle 3"/>
          <p:cNvSpPr txBox="1"/>
          <p:nvPr/>
        </p:nvSpPr>
        <p:spPr>
          <a:xfrm rot="16200000">
            <a:off x="-781898" y="899948"/>
            <a:ext cx="1803857" cy="20241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marL="0" marR="0" defTabSz="457200">
              <a:defRPr sz="800">
                <a:solidFill>
                  <a:srgbClr val="808080"/>
                </a:solidFill>
                <a:uFillTx/>
              </a:defRPr>
            </a:lvl1pPr>
          </a:lstStyle>
          <a:p>
            <a:pPr/>
            <a:r>
              <a:t>Mario Colonel / Aurora / Getty Images</a:t>
            </a:r>
          </a:p>
        </p:txBody>
      </p:sp>
      <p:sp>
        <p:nvSpPr>
          <p:cNvPr id="247" name="Slide Number"/>
          <p:cNvSpPr txBox="1"/>
          <p:nvPr>
            <p:ph type="sldNum" sz="quarter" idx="2"/>
          </p:nvPr>
        </p:nvSpPr>
        <p:spPr>
          <a:xfrm>
            <a:off x="4419600" y="6172200"/>
            <a:ext cx="2133600" cy="368301"/>
          </a:xfrm>
          <a:prstGeom prst="rect">
            <a:avLst/>
          </a:prstGeom>
        </p:spPr>
        <p:txBody>
          <a:bodyPr lIns="45719" tIns="45719" rIns="45719" bIns="45719" anchor="ctr"/>
          <a:lstStyle>
            <a:lvl1pPr algn="r">
              <a:defRPr sz="1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Picture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54" name="Title Text"/>
          <p:cNvSpPr txBox="1"/>
          <p:nvPr>
            <p:ph type="title"/>
          </p:nvPr>
        </p:nvSpPr>
        <p:spPr>
          <a:xfrm>
            <a:off x="1792288" y="4800600"/>
            <a:ext cx="5486401" cy="566738"/>
          </a:xfrm>
          <a:prstGeom prst="rect">
            <a:avLst/>
          </a:prstGeom>
        </p:spPr>
        <p:txBody>
          <a:bodyPr lIns="45719" tIns="45719" rIns="45719" bIns="45719" anchor="b">
            <a:normAutofit fontScale="100000" lnSpcReduction="0"/>
          </a:bodyPr>
          <a:lstStyle>
            <a:lvl1pPr marL="0" marR="0" algn="l" defTabSz="457200">
              <a:defRPr b="1" sz="2000">
                <a:solidFill>
                  <a:srgbClr val="091E24"/>
                </a:solidFill>
                <a:uFillTx/>
              </a:defRPr>
            </a:lvl1pPr>
          </a:lstStyle>
          <a:p>
            <a:pPr/>
            <a:r>
              <a:t>Title Text</a:t>
            </a:r>
          </a:p>
        </p:txBody>
      </p:sp>
      <p:sp>
        <p:nvSpPr>
          <p:cNvPr id="255" name="Picture Placeholder 2"/>
          <p:cNvSpPr/>
          <p:nvPr>
            <p:ph type="pic" sz="half" idx="21"/>
          </p:nvPr>
        </p:nvSpPr>
        <p:spPr>
          <a:xfrm>
            <a:off x="1792288" y="612775"/>
            <a:ext cx="5486401" cy="4114800"/>
          </a:xfrm>
          <a:prstGeom prst="rect">
            <a:avLst/>
          </a:prstGeom>
        </p:spPr>
        <p:txBody>
          <a:bodyPr lIns="91439" tIns="45719" rIns="91439" bIns="45719"/>
          <a:lstStyle/>
          <a:p>
            <a:pPr/>
          </a:p>
        </p:txBody>
      </p:sp>
      <p:sp>
        <p:nvSpPr>
          <p:cNvPr id="256" name="Body Level One…"/>
          <p:cNvSpPr txBox="1"/>
          <p:nvPr>
            <p:ph type="body" sz="quarter" idx="1"/>
          </p:nvPr>
        </p:nvSpPr>
        <p:spPr>
          <a:xfrm>
            <a:off x="1792288" y="5367337"/>
            <a:ext cx="5486401" cy="804863"/>
          </a:xfrm>
          <a:prstGeom prst="rect">
            <a:avLst/>
          </a:prstGeom>
        </p:spPr>
        <p:txBody>
          <a:bodyPr lIns="45719" tIns="45719" rIns="45719" bIns="45719">
            <a:normAutofit fontScale="100000" lnSpcReduction="0"/>
          </a:bodyPr>
          <a:lstStyle>
            <a:lvl1pPr marL="0" marR="0" indent="0" defTabSz="457200">
              <a:spcBef>
                <a:spcPts val="300"/>
              </a:spcBef>
              <a:buClrTx/>
              <a:buSzTx/>
              <a:buNone/>
              <a:defRPr sz="1400">
                <a:uFillTx/>
              </a:defRPr>
            </a:lvl1pPr>
            <a:lvl2pPr marL="0" marR="0" indent="457200" defTabSz="457200">
              <a:spcBef>
                <a:spcPts val="300"/>
              </a:spcBef>
              <a:buClrTx/>
              <a:buSzTx/>
              <a:buNone/>
              <a:defRPr sz="1400">
                <a:uFillTx/>
              </a:defRPr>
            </a:lvl2pPr>
            <a:lvl3pPr marL="0" marR="0" indent="914400" defTabSz="457200">
              <a:spcBef>
                <a:spcPts val="300"/>
              </a:spcBef>
              <a:buClrTx/>
              <a:buSzTx/>
              <a:buNone/>
              <a:defRPr sz="1400">
                <a:uFillTx/>
              </a:defRPr>
            </a:lvl3pPr>
            <a:lvl4pPr marL="0" marR="0" indent="1371600" defTabSz="457200">
              <a:buClrTx/>
              <a:buSzTx/>
              <a:buNone/>
              <a:defRPr sz="1400">
                <a:uFillTx/>
              </a:defRPr>
            </a:lvl4pPr>
            <a:lvl5pPr marL="0" marR="0" indent="1828800" defTabSz="457200">
              <a:buClrTx/>
              <a:buSzTx/>
              <a:buNone/>
              <a:defRPr>
                <a:uFillTx/>
              </a:defRPr>
            </a:lvl5pPr>
          </a:lstStyle>
          <a:p>
            <a:pPr/>
            <a:r>
              <a:t>Body Level One</a:t>
            </a:r>
          </a:p>
          <a:p>
            <a:pPr lvl="1"/>
            <a:r>
              <a:t>Body Level Two</a:t>
            </a:r>
          </a:p>
          <a:p>
            <a:pPr lvl="2"/>
            <a:r>
              <a:t>Body Level Three</a:t>
            </a:r>
          </a:p>
          <a:p>
            <a:pPr lvl="3"/>
            <a:r>
              <a:t>Body Level Four</a:t>
            </a:r>
          </a:p>
          <a:p>
            <a:pPr lvl="4"/>
            <a:r>
              <a:t>Body Level Five</a:t>
            </a:r>
          </a:p>
        </p:txBody>
      </p:sp>
      <p:sp>
        <p:nvSpPr>
          <p:cNvPr id="257" name="Slide Number"/>
          <p:cNvSpPr txBox="1"/>
          <p:nvPr>
            <p:ph type="sldNum" sz="quarter" idx="2"/>
          </p:nvPr>
        </p:nvSpPr>
        <p:spPr>
          <a:xfrm>
            <a:off x="6553200" y="6356350"/>
            <a:ext cx="358413" cy="350662"/>
          </a:xfrm>
          <a:prstGeom prst="rect">
            <a:avLst/>
          </a:prstGeom>
        </p:spPr>
        <p:txBody>
          <a:bodyPr lIns="45719" tIns="45719" rIns="45719" bIns="45719"/>
          <a:lstStyle>
            <a:lvl1pPr algn="l">
              <a:defRPr>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64" name="Title Text"/>
          <p:cNvSpPr txBox="1"/>
          <p:nvPr>
            <p:ph type="title"/>
          </p:nvPr>
        </p:nvSpPr>
        <p:spPr>
          <a:xfrm>
            <a:off x="457200" y="274638"/>
            <a:ext cx="8229600" cy="1143001"/>
          </a:xfrm>
          <a:prstGeom prst="rect">
            <a:avLst/>
          </a:prstGeom>
        </p:spPr>
        <p:txBody>
          <a:bodyPr lIns="45719" tIns="45719" rIns="45719" bIns="45719">
            <a:normAutofit fontScale="100000" lnSpcReduction="0"/>
          </a:bodyPr>
          <a:lstStyle>
            <a:lvl1pPr marL="0" marR="0" defTabSz="457200">
              <a:defRPr sz="3600">
                <a:solidFill>
                  <a:srgbClr val="091E24"/>
                </a:solidFill>
                <a:uFillTx/>
              </a:defRPr>
            </a:lvl1pPr>
          </a:lstStyle>
          <a:p>
            <a:pPr/>
            <a:r>
              <a:t>Title Text</a:t>
            </a:r>
          </a:p>
        </p:txBody>
      </p:sp>
      <p:sp>
        <p:nvSpPr>
          <p:cNvPr id="265" name="Slide Number"/>
          <p:cNvSpPr txBox="1"/>
          <p:nvPr>
            <p:ph type="sldNum" sz="quarter" idx="2"/>
          </p:nvPr>
        </p:nvSpPr>
        <p:spPr>
          <a:xfrm>
            <a:off x="4419600" y="6172200"/>
            <a:ext cx="2133600" cy="368301"/>
          </a:xfrm>
          <a:prstGeom prst="rect">
            <a:avLst/>
          </a:prstGeom>
        </p:spPr>
        <p:txBody>
          <a:bodyPr lIns="45719" tIns="45719" rIns="45719" bIns="45719" anchor="ctr"/>
          <a:lstStyle>
            <a:lvl1pPr algn="r">
              <a:defRPr sz="1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2" name="Slide Number"/>
          <p:cNvSpPr txBox="1"/>
          <p:nvPr>
            <p:ph type="sldNum" sz="quarter" idx="2"/>
          </p:nvPr>
        </p:nvSpPr>
        <p:spPr>
          <a:xfrm>
            <a:off x="4419600" y="6172200"/>
            <a:ext cx="2133600" cy="368301"/>
          </a:xfrm>
          <a:prstGeom prst="rect">
            <a:avLst/>
          </a:prstGeom>
        </p:spPr>
        <p:txBody>
          <a:bodyPr lIns="45719" tIns="45719" rIns="45719" bIns="45719" anchor="ctr"/>
          <a:lstStyle>
            <a:lvl1pPr algn="r">
              <a:defRPr sz="1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wo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79" name="Title Text"/>
          <p:cNvSpPr txBox="1"/>
          <p:nvPr>
            <p:ph type="title"/>
          </p:nvPr>
        </p:nvSpPr>
        <p:spPr>
          <a:xfrm>
            <a:off x="457200" y="274638"/>
            <a:ext cx="8229600" cy="1143001"/>
          </a:xfrm>
          <a:prstGeom prst="rect">
            <a:avLst/>
          </a:prstGeom>
        </p:spPr>
        <p:txBody>
          <a:bodyPr lIns="45719" tIns="45719" rIns="45719" bIns="45719">
            <a:normAutofit fontScale="100000" lnSpcReduction="0"/>
          </a:bodyPr>
          <a:lstStyle>
            <a:lvl1pPr marL="0" marR="0" defTabSz="457200">
              <a:defRPr sz="3600">
                <a:solidFill>
                  <a:srgbClr val="091E24"/>
                </a:solidFill>
                <a:uFillTx/>
              </a:defRPr>
            </a:lvl1pPr>
          </a:lstStyle>
          <a:p>
            <a:pPr/>
            <a:r>
              <a:t>Title Text</a:t>
            </a:r>
          </a:p>
        </p:txBody>
      </p:sp>
      <p:sp>
        <p:nvSpPr>
          <p:cNvPr id="280" name="Body Level One…"/>
          <p:cNvSpPr txBox="1"/>
          <p:nvPr>
            <p:ph type="body" sz="half" idx="1"/>
          </p:nvPr>
        </p:nvSpPr>
        <p:spPr>
          <a:xfrm>
            <a:off x="457200" y="1600200"/>
            <a:ext cx="4038600" cy="4525963"/>
          </a:xfrm>
          <a:prstGeom prst="rect">
            <a:avLst/>
          </a:prstGeom>
        </p:spPr>
        <p:txBody>
          <a:bodyPr lIns="45719" tIns="45719" rIns="45719" bIns="45719">
            <a:normAutofit fontScale="100000" lnSpcReduction="0"/>
          </a:bodyPr>
          <a:lstStyle>
            <a:lvl1pPr marL="0" marR="0" indent="0" defTabSz="457200">
              <a:spcBef>
                <a:spcPts val="600"/>
              </a:spcBef>
              <a:buClrTx/>
              <a:buSzTx/>
              <a:buNone/>
              <a:defRPr sz="2800">
                <a:uFillTx/>
              </a:defRPr>
            </a:lvl1pPr>
            <a:lvl2pPr marL="790575" marR="0" indent="-333375" defTabSz="457200">
              <a:spcBef>
                <a:spcPts val="600"/>
              </a:spcBef>
              <a:buClrTx/>
              <a:buSzPct val="100000"/>
              <a:buChar char="–"/>
              <a:defRPr sz="2800">
                <a:uFillTx/>
              </a:defRPr>
            </a:lvl2pPr>
            <a:lvl3pPr marL="1234439" marR="0" indent="-320039" defTabSz="457200">
              <a:spcBef>
                <a:spcPts val="600"/>
              </a:spcBef>
              <a:buClrTx/>
              <a:buSzPct val="100000"/>
              <a:defRPr sz="2800">
                <a:uFillTx/>
              </a:defRPr>
            </a:lvl3pPr>
            <a:lvl4pPr marL="1727200" marR="0" indent="-355600" defTabSz="457200">
              <a:spcBef>
                <a:spcPts val="600"/>
              </a:spcBef>
              <a:buClrTx/>
              <a:buSzPct val="100000"/>
              <a:buChar char="–"/>
              <a:defRPr sz="2800">
                <a:uFillTx/>
              </a:defRPr>
            </a:lvl4pPr>
            <a:lvl5pPr marL="2184400" marR="0" indent="-355600" defTabSz="457200">
              <a:spcBef>
                <a:spcPts val="600"/>
              </a:spcBef>
              <a:buClrTx/>
              <a:buSzPct val="100000"/>
              <a:buChar char="»"/>
              <a:defRPr sz="2800">
                <a:uFillTx/>
              </a:defRPr>
            </a:lvl5pPr>
          </a:lstStyle>
          <a:p>
            <a:pPr/>
            <a:r>
              <a:t>Body Level One</a:t>
            </a:r>
          </a:p>
          <a:p>
            <a:pPr lvl="1"/>
            <a:r>
              <a:t>Body Level Two</a:t>
            </a:r>
          </a:p>
          <a:p>
            <a:pPr lvl="2"/>
            <a:r>
              <a:t>Body Level Three</a:t>
            </a:r>
          </a:p>
          <a:p>
            <a:pPr lvl="3"/>
            <a:r>
              <a:t>Body Level Four</a:t>
            </a:r>
          </a:p>
          <a:p>
            <a:pPr lvl="4"/>
            <a:r>
              <a:t>Body Level Five</a:t>
            </a:r>
          </a:p>
        </p:txBody>
      </p:sp>
      <p:sp>
        <p:nvSpPr>
          <p:cNvPr id="281" name="Slide Number"/>
          <p:cNvSpPr txBox="1"/>
          <p:nvPr>
            <p:ph type="sldNum" sz="quarter" idx="2"/>
          </p:nvPr>
        </p:nvSpPr>
        <p:spPr>
          <a:xfrm>
            <a:off x="4419600" y="6172200"/>
            <a:ext cx="2133600" cy="368301"/>
          </a:xfrm>
          <a:prstGeom prst="rect">
            <a:avLst/>
          </a:prstGeom>
        </p:spPr>
        <p:txBody>
          <a:bodyPr lIns="45719" tIns="45719" rIns="45719" bIns="45719" anchor="ctr"/>
          <a:lstStyle>
            <a:lvl1pPr algn="r">
              <a:defRPr sz="1200">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Title &amp; Subtitle">
    <p:spTree>
      <p:nvGrpSpPr>
        <p:cNvPr id="1" name=""/>
        <p:cNvGrpSpPr/>
        <p:nvPr/>
      </p:nvGrpSpPr>
      <p:grpSpPr>
        <a:xfrm>
          <a:off x="0" y="0"/>
          <a:ext cx="0" cy="0"/>
          <a:chOff x="0" y="0"/>
          <a:chExt cx="0" cy="0"/>
        </a:xfrm>
      </p:grpSpPr>
      <p:pic>
        <p:nvPicPr>
          <p:cNvPr id="27" name="CFIN logo-engelsk+DK-20x20cm.png" descr="CFIN logo-engelsk+DK-20x20cm.png"/>
          <p:cNvPicPr>
            <a:picLocks noChangeAspect="0"/>
          </p:cNvPicPr>
          <p:nvPr/>
        </p:nvPicPr>
        <p:blipFill>
          <a:blip r:embed="rId2">
            <a:extLst/>
          </a:blip>
          <a:stretch>
            <a:fillRect/>
          </a:stretch>
        </p:blipFill>
        <p:spPr>
          <a:xfrm>
            <a:off x="466725" y="549275"/>
            <a:ext cx="1450975" cy="1419225"/>
          </a:xfrm>
          <a:prstGeom prst="rect">
            <a:avLst/>
          </a:prstGeom>
          <a:ln w="12700">
            <a:solidFill>
              <a:srgbClr val="000000"/>
            </a:solidFill>
            <a:miter lim="400000"/>
          </a:ln>
        </p:spPr>
      </p:pic>
      <p:pic>
        <p:nvPicPr>
          <p:cNvPr id="28" name="AU billedfrise til poster- lille.jpg" descr="AU billedfrise til poster- lille.jpg"/>
          <p:cNvPicPr>
            <a:picLocks noChangeAspect="0"/>
          </p:cNvPicPr>
          <p:nvPr/>
        </p:nvPicPr>
        <p:blipFill>
          <a:blip r:embed="rId3">
            <a:extLst/>
          </a:blip>
          <a:srcRect l="58178" t="0" r="0" b="0"/>
          <a:stretch>
            <a:fillRect/>
          </a:stretch>
        </p:blipFill>
        <p:spPr>
          <a:xfrm>
            <a:off x="1941512" y="1174750"/>
            <a:ext cx="7270751" cy="792163"/>
          </a:xfrm>
          <a:prstGeom prst="rect">
            <a:avLst/>
          </a:prstGeom>
          <a:ln w="12700">
            <a:miter lim="400000"/>
          </a:ln>
        </p:spPr>
      </p:pic>
      <p:sp>
        <p:nvSpPr>
          <p:cNvPr id="29" name="Center of Functionally Integrative Neuroscience…"/>
          <p:cNvSpPr txBox="1"/>
          <p:nvPr/>
        </p:nvSpPr>
        <p:spPr>
          <a:xfrm>
            <a:off x="1954212" y="582612"/>
            <a:ext cx="6337301"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600"/>
              </a:spcBef>
              <a:buClr>
                <a:srgbClr val="B7402F"/>
              </a:buClr>
              <a:buFont typeface="Helvetica"/>
              <a:defRPr sz="1000">
                <a:solidFill>
                  <a:srgbClr val="B7402F"/>
                </a:solidFill>
                <a:uFill>
                  <a:solidFill>
                    <a:srgbClr val="B7402F"/>
                  </a:solidFill>
                </a:uFill>
                <a:latin typeface="Helvetica"/>
                <a:ea typeface="Helvetica"/>
                <a:cs typeface="Helvetica"/>
                <a:sym typeface="Helvetica"/>
              </a:defRPr>
            </a:pPr>
            <a:r>
              <a:rPr sz="1800">
                <a:solidFill>
                  <a:srgbClr val="000000"/>
                </a:solidFill>
              </a:rPr>
              <a:t>Center of Functionally Integrative Neuroscience</a:t>
            </a:r>
          </a:p>
          <a:p>
            <a:pPr>
              <a:lnSpc>
                <a:spcPct val="50000"/>
              </a:lnSpc>
              <a:spcBef>
                <a:spcPts val="1100"/>
              </a:spcBef>
              <a:buClr>
                <a:srgbClr val="000000"/>
              </a:buClr>
              <a:buFont typeface="Helvetica"/>
              <a:defRPr>
                <a:latin typeface="Helvetica"/>
                <a:ea typeface="Helvetica"/>
                <a:cs typeface="Helvetica"/>
                <a:sym typeface="Helvetica"/>
              </a:defRPr>
            </a:pPr>
            <a:r>
              <a:rPr sz="1000"/>
              <a:t>Aarhus University/ Aarhus University Hospital - </a:t>
            </a:r>
            <a:r>
              <a:rPr sz="1000">
                <a:solidFill>
                  <a:srgbClr val="0042AA"/>
                </a:solidFill>
                <a:uFill>
                  <a:solidFill>
                    <a:srgbClr val="B7402F"/>
                  </a:solidFill>
                </a:uFill>
              </a:rPr>
              <a:t>DENMARK</a:t>
            </a:r>
          </a:p>
        </p:txBody>
      </p:sp>
      <p:pic>
        <p:nvPicPr>
          <p:cNvPr id="30" name="foo.png" descr="foo.png"/>
          <p:cNvPicPr>
            <a:picLocks noChangeAspect="0"/>
          </p:cNvPicPr>
          <p:nvPr/>
        </p:nvPicPr>
        <p:blipFill>
          <a:blip r:embed="rId4">
            <a:extLst/>
          </a:blip>
          <a:stretch>
            <a:fillRect/>
          </a:stretch>
        </p:blipFill>
        <p:spPr>
          <a:xfrm>
            <a:off x="7524750" y="620712"/>
            <a:ext cx="479425" cy="479426"/>
          </a:xfrm>
          <a:prstGeom prst="rect">
            <a:avLst/>
          </a:prstGeom>
          <a:ln w="12700">
            <a:miter lim="400000"/>
          </a:ln>
        </p:spPr>
      </p:pic>
      <p:pic>
        <p:nvPicPr>
          <p:cNvPr id="31" name="AUH logo ikon-uden tekst-sort.png" descr="AUH logo ikon-uden tekst-sort.png"/>
          <p:cNvPicPr>
            <a:picLocks noChangeAspect="0"/>
          </p:cNvPicPr>
          <p:nvPr/>
        </p:nvPicPr>
        <p:blipFill>
          <a:blip r:embed="rId5">
            <a:extLst/>
          </a:blip>
          <a:stretch>
            <a:fillRect/>
          </a:stretch>
        </p:blipFill>
        <p:spPr>
          <a:xfrm>
            <a:off x="8101012" y="620712"/>
            <a:ext cx="400051" cy="481013"/>
          </a:xfrm>
          <a:prstGeom prst="rect">
            <a:avLst/>
          </a:prstGeom>
          <a:ln w="12700">
            <a:miter lim="400000"/>
          </a:ln>
        </p:spPr>
      </p:pic>
      <p:pic>
        <p:nvPicPr>
          <p:cNvPr id="32" name="AU billedfrise til poster- lille.jpg" descr="AU billedfrise til poster- lille.jpg"/>
          <p:cNvPicPr>
            <a:picLocks noChangeAspect="0"/>
          </p:cNvPicPr>
          <p:nvPr/>
        </p:nvPicPr>
        <p:blipFill>
          <a:blip r:embed="rId3">
            <a:extLst/>
          </a:blip>
          <a:srcRect l="1991" t="0" r="95431" b="0"/>
          <a:stretch>
            <a:fillRect/>
          </a:stretch>
        </p:blipFill>
        <p:spPr>
          <a:xfrm>
            <a:off x="0" y="1173162"/>
            <a:ext cx="447675" cy="792163"/>
          </a:xfrm>
          <a:prstGeom prst="rect">
            <a:avLst/>
          </a:prstGeom>
          <a:ln w="12700">
            <a:miter lim="400000"/>
          </a:ln>
        </p:spPr>
      </p:pic>
      <p:sp>
        <p:nvSpPr>
          <p:cNvPr id="33" name="Cognitive Science…"/>
          <p:cNvSpPr txBox="1"/>
          <p:nvPr/>
        </p:nvSpPr>
        <p:spPr>
          <a:xfrm>
            <a:off x="5381625" y="5953125"/>
            <a:ext cx="2298700" cy="495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40000"/>
              </a:lnSpc>
              <a:spcBef>
                <a:spcPts val="1100"/>
              </a:spcBef>
              <a:buClr>
                <a:srgbClr val="000000"/>
              </a:buClr>
              <a:buFont typeface="Helvetica"/>
              <a:defRPr>
                <a:latin typeface="Helvetica"/>
                <a:ea typeface="Helvetica"/>
                <a:cs typeface="Helvetica"/>
                <a:sym typeface="Helvetica"/>
              </a:defRPr>
            </a:pPr>
            <a:r>
              <a:rPr sz="1500"/>
              <a:t>Cognitive Science</a:t>
            </a:r>
            <a:endParaRPr sz="1000"/>
          </a:p>
          <a:p>
            <a:pPr>
              <a:lnSpc>
                <a:spcPct val="40000"/>
              </a:lnSpc>
              <a:spcBef>
                <a:spcPts val="1100"/>
              </a:spcBef>
              <a:buClr>
                <a:srgbClr val="000000"/>
              </a:buClr>
              <a:buFont typeface="Helvetica"/>
              <a:defRPr>
                <a:latin typeface="Helvetica"/>
                <a:ea typeface="Helvetica"/>
                <a:cs typeface="Helvetica"/>
                <a:sym typeface="Helvetica"/>
              </a:defRPr>
            </a:pPr>
            <a:r>
              <a:rPr sz="1000"/>
              <a:t>Aarhus University - </a:t>
            </a:r>
            <a:r>
              <a:rPr sz="1000">
                <a:solidFill>
                  <a:srgbClr val="0042AA"/>
                </a:solidFill>
                <a:uFill>
                  <a:solidFill>
                    <a:srgbClr val="B7402F"/>
                  </a:solidFill>
                </a:uFill>
              </a:rPr>
              <a:t>DENMARK</a:t>
            </a:r>
          </a:p>
        </p:txBody>
      </p:sp>
      <p:sp>
        <p:nvSpPr>
          <p:cNvPr id="34" name="Rectangle"/>
          <p:cNvSpPr/>
          <p:nvPr/>
        </p:nvSpPr>
        <p:spPr>
          <a:xfrm>
            <a:off x="5219700" y="5734050"/>
            <a:ext cx="3455988" cy="935038"/>
          </a:xfrm>
          <a:prstGeom prst="rect">
            <a:avLst/>
          </a:prstGeom>
          <a:ln w="12700">
            <a:solidFill>
              <a:srgbClr val="0042AA"/>
            </a:solidFill>
            <a:miter lim="400000"/>
          </a:ln>
        </p:spPr>
        <p:txBody>
          <a:bodyPr lIns="50800" tIns="50800" rIns="50800" bIns="50800" anchor="ctr"/>
          <a:lstStyle/>
          <a:p>
            <a:pPr/>
          </a:p>
        </p:txBody>
      </p:sp>
      <p:pic>
        <p:nvPicPr>
          <p:cNvPr id="35" name="logo-t-1a171b.pdf" descr="logo-t-1a171b.pdf"/>
          <p:cNvPicPr>
            <a:picLocks noChangeAspect="1"/>
          </p:cNvPicPr>
          <p:nvPr/>
        </p:nvPicPr>
        <p:blipFill>
          <a:blip r:embed="rId6">
            <a:extLst/>
          </a:blip>
          <a:srcRect l="0" t="0" r="81297" b="65135"/>
          <a:stretch>
            <a:fillRect/>
          </a:stretch>
        </p:blipFill>
        <p:spPr>
          <a:xfrm>
            <a:off x="7422078" y="5907066"/>
            <a:ext cx="1064160" cy="608034"/>
          </a:xfrm>
          <a:prstGeom prst="rect">
            <a:avLst/>
          </a:prstGeom>
          <a:ln w="12700"/>
        </p:spPr>
      </p:pic>
      <p:sp>
        <p:nvSpPr>
          <p:cNvPr id="36" name="Title Text"/>
          <p:cNvSpPr txBox="1"/>
          <p:nvPr>
            <p:ph type="title"/>
          </p:nvPr>
        </p:nvSpPr>
        <p:spPr>
          <a:xfrm>
            <a:off x="468312" y="2708275"/>
            <a:ext cx="8207376" cy="1470025"/>
          </a:xfrm>
          <a:prstGeom prst="rect">
            <a:avLst/>
          </a:prstGeom>
          <a:solidFill>
            <a:srgbClr val="C0C0C0"/>
          </a:solidFill>
          <a:ln>
            <a:solidFill>
              <a:srgbClr val="0042AA"/>
            </a:solidFill>
          </a:ln>
        </p:spPr>
        <p:txBody>
          <a:bodyPr/>
          <a:lstStyle/>
          <a:p>
            <a:pPr/>
            <a:r>
              <a:t>Title Text</a:t>
            </a:r>
          </a:p>
        </p:txBody>
      </p:sp>
      <p:sp>
        <p:nvSpPr>
          <p:cNvPr id="37" name="Body Level One…"/>
          <p:cNvSpPr txBox="1"/>
          <p:nvPr>
            <p:ph type="body" sz="quarter" idx="1"/>
          </p:nvPr>
        </p:nvSpPr>
        <p:spPr>
          <a:xfrm>
            <a:off x="468312" y="4365625"/>
            <a:ext cx="8207376" cy="1223963"/>
          </a:xfrm>
          <a:prstGeom prst="rect">
            <a:avLst/>
          </a:prstGeom>
          <a:solidFill>
            <a:srgbClr val="E4E4E4"/>
          </a:solidFill>
          <a:ln>
            <a:solidFill>
              <a:srgbClr val="0042AA"/>
            </a:solidFill>
          </a:ln>
        </p:spPr>
        <p:txBody>
          <a:bodyPr/>
          <a:lstStyle>
            <a:lvl1pPr marL="40639" indent="0" algn="ctr">
              <a:buClr>
                <a:srgbClr val="B7402F"/>
              </a:buClr>
              <a:buSzTx/>
              <a:buFont typeface="Arial"/>
              <a:buNone/>
            </a:lvl1pPr>
            <a:lvl2pPr marL="497840" indent="0" algn="ctr">
              <a:buClr>
                <a:srgbClr val="B7402F"/>
              </a:buClr>
              <a:buSzTx/>
              <a:buFont typeface="Wingdings"/>
              <a:buNone/>
            </a:lvl2pPr>
            <a:lvl3pPr marL="955039" indent="0" algn="ctr">
              <a:buClr>
                <a:srgbClr val="B7402F"/>
              </a:buClr>
              <a:buSzTx/>
              <a:buFont typeface="Arial"/>
              <a:buNone/>
            </a:lvl3pPr>
            <a:lvl4pPr marL="1412239" indent="0" algn="ctr">
              <a:buClr>
                <a:srgbClr val="B7402F"/>
              </a:buClr>
              <a:buSzTx/>
              <a:buFont typeface="Arial"/>
              <a:buNone/>
            </a:lvl4pPr>
            <a:lvl5pPr marL="1869439" indent="0" algn="ctr">
              <a:buClr>
                <a:srgbClr val="B7402F"/>
              </a:buClr>
              <a:buSzTx/>
              <a:buFont typeface="Arial"/>
              <a:buNone/>
            </a:lvl5pPr>
          </a:lstStyle>
          <a:p>
            <a:pPr/>
            <a:r>
              <a:t>Body Level One</a:t>
            </a:r>
          </a:p>
          <a:p>
            <a:pPr lvl="1"/>
            <a:r>
              <a:t>Body Level Two</a:t>
            </a:r>
          </a:p>
          <a:p>
            <a:pPr lvl="2"/>
            <a:r>
              <a:t>Body Level Three</a:t>
            </a:r>
          </a:p>
          <a:p>
            <a:pPr lvl="3"/>
            <a:r>
              <a:t>Body Level Four</a:t>
            </a:r>
          </a:p>
          <a:p>
            <a:pPr lvl="4"/>
            <a:r>
              <a:t>Body Level Five</a:t>
            </a:r>
          </a:p>
        </p:txBody>
      </p:sp>
      <p:sp>
        <p:nvSpPr>
          <p:cNvPr id="3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p:spTree>
      <p:nvGrpSpPr>
        <p:cNvPr id="1" name=""/>
        <p:cNvGrpSpPr/>
        <p:nvPr/>
      </p:nvGrpSpPr>
      <p:grpSpPr>
        <a:xfrm>
          <a:off x="0" y="0"/>
          <a:ext cx="0" cy="0"/>
          <a:chOff x="0" y="0"/>
          <a:chExt cx="0" cy="0"/>
        </a:xfrm>
      </p:grpSpPr>
      <p:sp>
        <p:nvSpPr>
          <p:cNvPr id="288" name="Rectangle"/>
          <p:cNvSpPr/>
          <p:nvPr/>
        </p:nvSpPr>
        <p:spPr>
          <a:xfrm>
            <a:off x="-8930" y="-35719"/>
            <a:ext cx="9152930" cy="6920509"/>
          </a:xfrm>
          <a:prstGeom prst="rect">
            <a:avLst/>
          </a:prstGeom>
          <a:solidFill>
            <a:srgbClr val="EBEBEB"/>
          </a:solidFill>
          <a:ln w="12700"/>
        </p:spPr>
        <p:txBody>
          <a:bodyPr lIns="35718" tIns="35718" rIns="35718" bIns="35718" anchor="ctr"/>
          <a:lstStyle/>
          <a:p>
            <a:pPr marL="40640" marR="40640" defTabSz="910828">
              <a:defRPr sz="1600"/>
            </a:pPr>
          </a:p>
        </p:txBody>
      </p:sp>
      <p:sp>
        <p:nvSpPr>
          <p:cNvPr id="289" name="Rectangle"/>
          <p:cNvSpPr/>
          <p:nvPr/>
        </p:nvSpPr>
        <p:spPr>
          <a:xfrm>
            <a:off x="1190625" y="6042025"/>
            <a:ext cx="7485063" cy="641351"/>
          </a:xfrm>
          <a:prstGeom prst="rect">
            <a:avLst/>
          </a:prstGeom>
          <a:solidFill>
            <a:srgbClr val="EBEBEB"/>
          </a:solidFill>
          <a:ln w="3175">
            <a:solidFill>
              <a:srgbClr val="0042AA"/>
            </a:solidFill>
            <a:miter lim="400000"/>
          </a:ln>
        </p:spPr>
        <p:txBody>
          <a:bodyPr lIns="35718" tIns="35718" rIns="35718" bIns="35718" anchor="ctr"/>
          <a:lstStyle/>
          <a:p>
            <a:pPr marL="40640" marR="40640" defTabSz="910828">
              <a:defRPr sz="1600"/>
            </a:pPr>
          </a:p>
        </p:txBody>
      </p:sp>
      <p:pic>
        <p:nvPicPr>
          <p:cNvPr id="290"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291" name="Center of Functionally Integrative Neuroscience…"/>
          <p:cNvSpPr txBox="1"/>
          <p:nvPr/>
        </p:nvSpPr>
        <p:spPr>
          <a:xfrm>
            <a:off x="1217612" y="6165850"/>
            <a:ext cx="3821907" cy="357188"/>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spAutoFit/>
          </a:bodyPr>
          <a:lstStyle/>
          <a:p>
            <a:pPr marL="40640" marR="40640" defTabSz="910828">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defTabSz="910828">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292"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3175">
            <a:solidFill>
              <a:srgbClr val="0042AA"/>
            </a:solidFill>
            <a:miter lim="400000"/>
          </a:ln>
        </p:spPr>
      </p:pic>
      <p:pic>
        <p:nvPicPr>
          <p:cNvPr id="293"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294" name="Center for Semiotics…"/>
          <p:cNvSpPr txBox="1"/>
          <p:nvPr/>
        </p:nvSpPr>
        <p:spPr>
          <a:xfrm>
            <a:off x="5957887" y="6165850"/>
            <a:ext cx="1768079" cy="342900"/>
          </a:xfrm>
          <a:prstGeom prst="rect">
            <a:avLst/>
          </a:prstGeom>
          <a:ln w="12700">
            <a:miter lim="400000"/>
          </a:ln>
          <a:extLst>
            <a:ext uri="{C572A759-6A51-4108-AA02-DFA0A04FC94B}">
              <ma14:wrappingTextBoxFlag xmlns:ma14="http://schemas.microsoft.com/office/mac/drawingml/2011/main" val="1"/>
            </a:ext>
          </a:extLst>
        </p:spPr>
        <p:txBody>
          <a:bodyPr lIns="35718" tIns="35718" rIns="35718" bIns="35718">
            <a:spAutoFit/>
          </a:bodyPr>
          <a:lstStyle/>
          <a:p>
            <a:pPr marL="40640" marR="40640" defTabSz="910828">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marL="40640" marR="40640" defTabSz="910828">
              <a:lnSpc>
                <a:spcPct val="80000"/>
              </a:lnSpc>
              <a:buClr>
                <a:srgbClr val="000000"/>
              </a:buClr>
              <a:buFont typeface="Helvetica"/>
              <a:defRPr sz="800">
                <a:latin typeface="Helvetica"/>
                <a:ea typeface="Helvetica"/>
                <a:cs typeface="Helvetica"/>
                <a:sym typeface="Helvetica"/>
              </a:defRPr>
            </a:pPr>
            <a:r>
              <a:t>Aarhus University</a:t>
            </a:r>
          </a:p>
        </p:txBody>
      </p:sp>
      <p:pic>
        <p:nvPicPr>
          <p:cNvPr id="295" name="logo-t-1a171b.pdf" descr="logo-t-1a171b.pdf"/>
          <p:cNvPicPr>
            <a:picLocks noChangeAspect="1"/>
          </p:cNvPicPr>
          <p:nvPr/>
        </p:nvPicPr>
        <p:blipFill>
          <a:blip r:embed="rId5">
            <a:extLst/>
          </a:blip>
          <a:srcRect l="0" t="0" r="81297" b="64949"/>
          <a:stretch>
            <a:fillRect/>
          </a:stretch>
        </p:blipFill>
        <p:spPr>
          <a:xfrm>
            <a:off x="7702921" y="6184381"/>
            <a:ext cx="669017" cy="384301"/>
          </a:xfrm>
          <a:prstGeom prst="rect">
            <a:avLst/>
          </a:prstGeom>
          <a:ln w="12700"/>
        </p:spPr>
      </p:pic>
      <p:sp>
        <p:nvSpPr>
          <p:cNvPr id="296" name="Title Text"/>
          <p:cNvSpPr txBox="1"/>
          <p:nvPr>
            <p:ph type="title"/>
          </p:nvPr>
        </p:nvSpPr>
        <p:spPr>
          <a:xfrm>
            <a:off x="455414" y="92074"/>
            <a:ext cx="8233172" cy="1508126"/>
          </a:xfrm>
          <a:prstGeom prst="rect">
            <a:avLst/>
          </a:prstGeom>
        </p:spPr>
        <p:txBody>
          <a:bodyPr lIns="35718" tIns="35718" rIns="35718" bIns="35718"/>
          <a:lstStyle>
            <a:lvl1pPr marL="40640" marR="40640" defTabSz="910828">
              <a:defRPr sz="2600"/>
            </a:lvl1pPr>
          </a:lstStyle>
          <a:p>
            <a:pPr/>
            <a:r>
              <a:t>Title Text</a:t>
            </a:r>
          </a:p>
        </p:txBody>
      </p:sp>
      <p:sp>
        <p:nvSpPr>
          <p:cNvPr id="297" name="Body Level One…"/>
          <p:cNvSpPr txBox="1"/>
          <p:nvPr>
            <p:ph type="body" idx="1"/>
          </p:nvPr>
        </p:nvSpPr>
        <p:spPr>
          <a:xfrm>
            <a:off x="455414" y="1598414"/>
            <a:ext cx="8233172" cy="5259586"/>
          </a:xfrm>
          <a:prstGeom prst="rect">
            <a:avLst/>
          </a:prstGeom>
        </p:spPr>
        <p:txBody>
          <a:bodyPr lIns="35718" tIns="35718" rIns="35718" bIns="35718"/>
          <a:lstStyle>
            <a:lvl1pPr marL="262516" marR="40640" indent="-221876" defTabSz="910828">
              <a:defRPr sz="2200"/>
            </a:lvl1pPr>
            <a:lvl2pPr marL="681536" marR="40640" indent="-183696" defTabSz="910828">
              <a:defRPr sz="1800"/>
            </a:lvl2pPr>
            <a:lvl3pPr marL="1107439" marR="40640" indent="-152400" defTabSz="910828">
              <a:defRPr sz="1600"/>
            </a:lvl3pPr>
            <a:lvl4pPr marL="1557712" marR="40640" indent="-145472" defTabSz="910828">
              <a:defRPr sz="1400"/>
            </a:lvl4pPr>
            <a:lvl5pPr marL="2021839" marR="40640" indent="-152400" defTabSz="910828">
              <a:defRPr sz="1200"/>
            </a:lvl5pPr>
          </a:lstStyle>
          <a:p>
            <a:pPr/>
            <a:r>
              <a:t>Body Level One</a:t>
            </a:r>
          </a:p>
          <a:p>
            <a:pPr lvl="1"/>
            <a:r>
              <a:t>Body Level Two</a:t>
            </a:r>
          </a:p>
          <a:p>
            <a:pPr lvl="2"/>
            <a:r>
              <a:t>Body Level Three</a:t>
            </a:r>
          </a:p>
          <a:p>
            <a:pPr lvl="3"/>
            <a:r>
              <a:t>Body Level Four</a:t>
            </a:r>
          </a:p>
          <a:p>
            <a:pPr lvl="4"/>
            <a:r>
              <a:t>Body Level Five</a:t>
            </a:r>
          </a:p>
        </p:txBody>
      </p:sp>
      <p:sp>
        <p:nvSpPr>
          <p:cNvPr id="298" name="Slide Number"/>
          <p:cNvSpPr txBox="1"/>
          <p:nvPr>
            <p:ph type="sldNum" sz="quarter" idx="2"/>
          </p:nvPr>
        </p:nvSpPr>
        <p:spPr>
          <a:xfrm>
            <a:off x="4416921" y="6474023"/>
            <a:ext cx="310158" cy="293391"/>
          </a:xfrm>
          <a:prstGeom prst="rect">
            <a:avLst/>
          </a:prstGeom>
        </p:spPr>
        <p:txBody>
          <a:bodyPr lIns="35718" tIns="35718" rIns="35718" bIns="35718"/>
          <a:lstStyle>
            <a:lvl1pPr defTabSz="455414">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mp; Bullets">
    <p:spTree>
      <p:nvGrpSpPr>
        <p:cNvPr id="1" name=""/>
        <p:cNvGrpSpPr/>
        <p:nvPr/>
      </p:nvGrpSpPr>
      <p:grpSpPr>
        <a:xfrm>
          <a:off x="0" y="0"/>
          <a:ext cx="0" cy="0"/>
          <a:chOff x="0" y="0"/>
          <a:chExt cx="0" cy="0"/>
        </a:xfrm>
      </p:grpSpPr>
      <p:sp>
        <p:nvSpPr>
          <p:cNvPr id="305" name="Title Text"/>
          <p:cNvSpPr txBox="1"/>
          <p:nvPr>
            <p:ph type="title"/>
          </p:nvPr>
        </p:nvSpPr>
        <p:spPr>
          <a:xfrm>
            <a:off x="889000" y="177800"/>
            <a:ext cx="7366000" cy="1714500"/>
          </a:xfrm>
          <a:prstGeom prst="rect">
            <a:avLst/>
          </a:prstGeom>
        </p:spPr>
        <p:txBody>
          <a:bodyPr lIns="38100" tIns="38100" rIns="38100" bIns="38100"/>
          <a:lstStyle>
            <a:lvl1pPr marL="0" marR="0" defTabSz="406400">
              <a:defRPr sz="5600">
                <a:uFillTx/>
                <a:latin typeface="Gill Sans"/>
                <a:ea typeface="Gill Sans"/>
                <a:cs typeface="Gill Sans"/>
                <a:sym typeface="Gill Sans"/>
              </a:defRPr>
            </a:lvl1pPr>
          </a:lstStyle>
          <a:p>
            <a:pPr/>
            <a:r>
              <a:t>Title Text</a:t>
            </a:r>
          </a:p>
        </p:txBody>
      </p:sp>
      <p:sp>
        <p:nvSpPr>
          <p:cNvPr id="306" name="Body Level One…"/>
          <p:cNvSpPr txBox="1"/>
          <p:nvPr>
            <p:ph type="body" idx="1"/>
          </p:nvPr>
        </p:nvSpPr>
        <p:spPr>
          <a:xfrm>
            <a:off x="889000" y="1943100"/>
            <a:ext cx="7366000" cy="4025900"/>
          </a:xfrm>
          <a:prstGeom prst="rect">
            <a:avLst/>
          </a:prstGeom>
        </p:spPr>
        <p:txBody>
          <a:bodyPr lIns="38100" tIns="38100" rIns="38100" bIns="38100" anchor="ctr"/>
          <a:lstStyle>
            <a:lvl1pPr marL="698500" marR="0" indent="-444500" defTabSz="406400">
              <a:spcBef>
                <a:spcPts val="1600"/>
              </a:spcBef>
              <a:buClrTx/>
              <a:buSzPct val="171000"/>
              <a:defRPr sz="2800">
                <a:uFillTx/>
                <a:latin typeface="Gill Sans"/>
                <a:ea typeface="Gill Sans"/>
                <a:cs typeface="Gill Sans"/>
                <a:sym typeface="Gill Sans"/>
              </a:defRPr>
            </a:lvl1pPr>
            <a:lvl2pPr marL="1041400" marR="0" indent="-444500" defTabSz="406400">
              <a:spcBef>
                <a:spcPts val="1600"/>
              </a:spcBef>
              <a:buClrTx/>
              <a:buSzPct val="171000"/>
              <a:defRPr sz="2800">
                <a:uFillTx/>
                <a:latin typeface="Gill Sans"/>
                <a:ea typeface="Gill Sans"/>
                <a:cs typeface="Gill Sans"/>
                <a:sym typeface="Gill Sans"/>
              </a:defRPr>
            </a:lvl2pPr>
            <a:lvl3pPr marL="1384300" marR="0" indent="-444500" defTabSz="406400">
              <a:spcBef>
                <a:spcPts val="1600"/>
              </a:spcBef>
              <a:buClrTx/>
              <a:buSzPct val="171000"/>
              <a:defRPr sz="2800">
                <a:uFillTx/>
                <a:latin typeface="Gill Sans"/>
                <a:ea typeface="Gill Sans"/>
                <a:cs typeface="Gill Sans"/>
                <a:sym typeface="Gill Sans"/>
              </a:defRPr>
            </a:lvl3pPr>
            <a:lvl4pPr marL="1739900" marR="0" indent="-444500" defTabSz="406400">
              <a:spcBef>
                <a:spcPts val="1600"/>
              </a:spcBef>
              <a:buClrTx/>
              <a:buSzPct val="171000"/>
              <a:defRPr sz="2800">
                <a:uFillTx/>
                <a:latin typeface="Gill Sans"/>
                <a:ea typeface="Gill Sans"/>
                <a:cs typeface="Gill Sans"/>
                <a:sym typeface="Gill Sans"/>
              </a:defRPr>
            </a:lvl4pPr>
            <a:lvl5pPr marL="2082800" marR="0" indent="-444500" defTabSz="406400">
              <a:spcBef>
                <a:spcPts val="1600"/>
              </a:spcBef>
              <a:buClrTx/>
              <a:buSzPct val="171000"/>
              <a:defRPr sz="2800">
                <a:uFillTx/>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307" name="Slide Number"/>
          <p:cNvSpPr txBox="1"/>
          <p:nvPr>
            <p:ph type="sldNum" sz="quarter" idx="2"/>
          </p:nvPr>
        </p:nvSpPr>
        <p:spPr>
          <a:xfrm>
            <a:off x="4445000" y="6527800"/>
            <a:ext cx="241300" cy="254000"/>
          </a:xfrm>
          <a:prstGeom prst="rect">
            <a:avLst/>
          </a:prstGeom>
        </p:spPr>
        <p:txBody>
          <a:bodyPr lIns="38100" tIns="38100" rIns="38100" bIns="38100" anchor="b"/>
          <a:lstStyle>
            <a:lvl1pPr defTabSz="406400">
              <a:defRPr sz="1200">
                <a:uFillTx/>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mparis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4" name="Title Text"/>
          <p:cNvSpPr txBox="1"/>
          <p:nvPr>
            <p:ph type="title"/>
          </p:nvPr>
        </p:nvSpPr>
        <p:spPr>
          <a:xfrm>
            <a:off x="457200" y="274638"/>
            <a:ext cx="8229600" cy="1143001"/>
          </a:xfrm>
          <a:prstGeom prst="rect">
            <a:avLst/>
          </a:prstGeom>
        </p:spPr>
        <p:txBody>
          <a:bodyPr lIns="45719" tIns="45719" rIns="45719" bIns="45719">
            <a:normAutofit fontScale="100000" lnSpcReduction="0"/>
          </a:bodyPr>
          <a:lstStyle>
            <a:lvl1pPr marL="0" marR="0" defTabSz="457200">
              <a:defRPr sz="3600">
                <a:solidFill>
                  <a:srgbClr val="091E24"/>
                </a:solidFill>
                <a:uFillTx/>
              </a:defRPr>
            </a:lvl1pPr>
          </a:lstStyle>
          <a:p>
            <a:pPr/>
            <a:r>
              <a:t>Title Text</a:t>
            </a:r>
          </a:p>
        </p:txBody>
      </p:sp>
      <p:sp>
        <p:nvSpPr>
          <p:cNvPr id="315" name="Body Level One…"/>
          <p:cNvSpPr txBox="1"/>
          <p:nvPr>
            <p:ph type="body" sz="quarter" idx="1"/>
          </p:nvPr>
        </p:nvSpPr>
        <p:spPr>
          <a:xfrm>
            <a:off x="457200" y="1535112"/>
            <a:ext cx="4040188" cy="639763"/>
          </a:xfrm>
          <a:prstGeom prst="rect">
            <a:avLst/>
          </a:prstGeom>
        </p:spPr>
        <p:txBody>
          <a:bodyPr lIns="45719" tIns="45719" rIns="45719" bIns="45719" anchor="b">
            <a:normAutofit fontScale="100000" lnSpcReduction="0"/>
          </a:bodyPr>
          <a:lstStyle>
            <a:lvl1pPr marL="0" marR="0" indent="0" defTabSz="457200">
              <a:buClrTx/>
              <a:buSzTx/>
              <a:buNone/>
              <a:defRPr b="1">
                <a:uFillTx/>
              </a:defRPr>
            </a:lvl1pPr>
            <a:lvl2pPr marL="0" marR="0" indent="457200" defTabSz="457200">
              <a:spcBef>
                <a:spcPts val="500"/>
              </a:spcBef>
              <a:buClrTx/>
              <a:buSzTx/>
              <a:buNone/>
              <a:defRPr b="1" sz="2400">
                <a:uFillTx/>
              </a:defRPr>
            </a:lvl2pPr>
            <a:lvl3pPr marL="0" marR="0" indent="914400" defTabSz="457200">
              <a:spcBef>
                <a:spcPts val="500"/>
              </a:spcBef>
              <a:buClrTx/>
              <a:buSzTx/>
              <a:buNone/>
              <a:defRPr b="1" sz="2400">
                <a:uFillTx/>
              </a:defRPr>
            </a:lvl3pPr>
            <a:lvl4pPr marL="0" marR="0" indent="1371600" defTabSz="457200">
              <a:spcBef>
                <a:spcPts val="500"/>
              </a:spcBef>
              <a:buClrTx/>
              <a:buSzTx/>
              <a:buNone/>
              <a:defRPr b="1" sz="2400">
                <a:uFillTx/>
              </a:defRPr>
            </a:lvl4pPr>
            <a:lvl5pPr marL="0" marR="0" indent="1828800" defTabSz="457200">
              <a:spcBef>
                <a:spcPts val="500"/>
              </a:spcBef>
              <a:buClrTx/>
              <a:buSzTx/>
              <a:buNone/>
              <a:defRPr b="1" sz="2400">
                <a:uFillTx/>
              </a:defRPr>
            </a:lvl5pPr>
          </a:lstStyle>
          <a:p>
            <a:pPr/>
            <a:r>
              <a:t>Body Level One</a:t>
            </a:r>
          </a:p>
          <a:p>
            <a:pPr lvl="1"/>
            <a:r>
              <a:t>Body Level Two</a:t>
            </a:r>
          </a:p>
          <a:p>
            <a:pPr lvl="2"/>
            <a:r>
              <a:t>Body Level Three</a:t>
            </a:r>
          </a:p>
          <a:p>
            <a:pPr lvl="3"/>
            <a:r>
              <a:t>Body Level Four</a:t>
            </a:r>
          </a:p>
          <a:p>
            <a:pPr lvl="4"/>
            <a:r>
              <a:t>Body Level Five</a:t>
            </a:r>
          </a:p>
        </p:txBody>
      </p:sp>
      <p:sp>
        <p:nvSpPr>
          <p:cNvPr id="316" name="Text Placeholder 4"/>
          <p:cNvSpPr/>
          <p:nvPr>
            <p:ph type="body" sz="quarter" idx="21"/>
          </p:nvPr>
        </p:nvSpPr>
        <p:spPr>
          <a:xfrm>
            <a:off x="4645025" y="1535112"/>
            <a:ext cx="4041775" cy="639763"/>
          </a:xfrm>
          <a:prstGeom prst="rect">
            <a:avLst/>
          </a:prstGeom>
        </p:spPr>
        <p:txBody>
          <a:bodyPr lIns="45719" tIns="45719" rIns="45719" bIns="45719" anchor="b">
            <a:normAutofit fontScale="100000" lnSpcReduction="0"/>
          </a:bodyPr>
          <a:lstStyle/>
          <a:p>
            <a:pPr marL="0" marR="0" indent="0" defTabSz="457200">
              <a:buClrTx/>
              <a:buSzTx/>
              <a:buNone/>
              <a:defRPr b="1">
                <a:uFillTx/>
              </a:defRPr>
            </a:pPr>
          </a:p>
        </p:txBody>
      </p:sp>
      <p:sp>
        <p:nvSpPr>
          <p:cNvPr id="317" name="Slide Number"/>
          <p:cNvSpPr txBox="1"/>
          <p:nvPr>
            <p:ph type="sldNum" sz="quarter" idx="2"/>
          </p:nvPr>
        </p:nvSpPr>
        <p:spPr>
          <a:xfrm>
            <a:off x="6553200" y="6356350"/>
            <a:ext cx="358413" cy="350662"/>
          </a:xfrm>
          <a:prstGeom prst="rect">
            <a:avLst/>
          </a:prstGeom>
        </p:spPr>
        <p:txBody>
          <a:bodyPr lIns="45719" tIns="45719" rIns="45719" bIns="45719"/>
          <a:lstStyle>
            <a:lvl1pPr algn="l">
              <a:defRPr>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p:spTree>
      <p:nvGrpSpPr>
        <p:cNvPr id="1" name=""/>
        <p:cNvGrpSpPr/>
        <p:nvPr/>
      </p:nvGrpSpPr>
      <p:grpSpPr>
        <a:xfrm>
          <a:off x="0" y="0"/>
          <a:ext cx="0" cy="0"/>
          <a:chOff x="0" y="0"/>
          <a:chExt cx="0" cy="0"/>
        </a:xfrm>
      </p:grpSpPr>
      <p:sp>
        <p:nvSpPr>
          <p:cNvPr id="324" name="Rectangle"/>
          <p:cNvSpPr/>
          <p:nvPr/>
        </p:nvSpPr>
        <p:spPr>
          <a:xfrm>
            <a:off x="0" y="-63500"/>
            <a:ext cx="9156700" cy="6921500"/>
          </a:xfrm>
          <a:prstGeom prst="rect">
            <a:avLst/>
          </a:prstGeom>
          <a:solidFill>
            <a:srgbClr val="EBEBEB"/>
          </a:solidFill>
          <a:ln w="12700"/>
        </p:spPr>
        <p:txBody>
          <a:bodyPr lIns="50800" tIns="50800" rIns="50800" bIns="50800" anchor="ctr"/>
          <a:lstStyle/>
          <a:p>
            <a:pPr/>
          </a:p>
        </p:txBody>
      </p:sp>
      <p:sp>
        <p:nvSpPr>
          <p:cNvPr id="325"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326"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327"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328"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329"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pic>
        <p:nvPicPr>
          <p:cNvPr id="330"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331" name="Cognitive Science…"/>
          <p:cNvSpPr txBox="1"/>
          <p:nvPr/>
        </p:nvSpPr>
        <p:spPr>
          <a:xfrm>
            <a:off x="60213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sp>
        <p:nvSpPr>
          <p:cNvPr id="332" name="Title Text"/>
          <p:cNvSpPr txBox="1"/>
          <p:nvPr>
            <p:ph type="title"/>
          </p:nvPr>
        </p:nvSpPr>
        <p:spPr>
          <a:prstGeom prst="rect">
            <a:avLst/>
          </a:prstGeom>
        </p:spPr>
        <p:txBody>
          <a:bodyPr/>
          <a:lstStyle/>
          <a:p>
            <a:pPr/>
            <a:r>
              <a:t>Title Text</a:t>
            </a:r>
          </a:p>
        </p:txBody>
      </p:sp>
      <p:sp>
        <p:nvSpPr>
          <p:cNvPr id="33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3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ontent with Caption">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41" name="Title Text"/>
          <p:cNvSpPr txBox="1"/>
          <p:nvPr>
            <p:ph type="title"/>
          </p:nvPr>
        </p:nvSpPr>
        <p:spPr>
          <a:xfrm>
            <a:off x="457200" y="273050"/>
            <a:ext cx="3008314" cy="1162050"/>
          </a:xfrm>
          <a:prstGeom prst="rect">
            <a:avLst/>
          </a:prstGeom>
        </p:spPr>
        <p:txBody>
          <a:bodyPr lIns="45719" tIns="45719" rIns="45719" bIns="45719" anchor="b">
            <a:normAutofit fontScale="100000" lnSpcReduction="0"/>
          </a:bodyPr>
          <a:lstStyle>
            <a:lvl1pPr marL="0" marR="0" algn="l" defTabSz="457200">
              <a:defRPr b="1" sz="2000">
                <a:solidFill>
                  <a:srgbClr val="091E24"/>
                </a:solidFill>
                <a:uFillTx/>
              </a:defRPr>
            </a:lvl1pPr>
          </a:lstStyle>
          <a:p>
            <a:pPr/>
            <a:r>
              <a:t>Title Text</a:t>
            </a:r>
          </a:p>
        </p:txBody>
      </p:sp>
      <p:sp>
        <p:nvSpPr>
          <p:cNvPr id="342" name="Body Level One…"/>
          <p:cNvSpPr txBox="1"/>
          <p:nvPr>
            <p:ph type="body" idx="1"/>
          </p:nvPr>
        </p:nvSpPr>
        <p:spPr>
          <a:xfrm>
            <a:off x="3575050" y="273050"/>
            <a:ext cx="5111750" cy="5853113"/>
          </a:xfrm>
          <a:prstGeom prst="rect">
            <a:avLst/>
          </a:prstGeom>
        </p:spPr>
        <p:txBody>
          <a:bodyPr lIns="45719" tIns="45719" rIns="45719" bIns="45719">
            <a:normAutofit fontScale="100000" lnSpcReduction="0"/>
          </a:bodyPr>
          <a:lstStyle>
            <a:lvl1pPr marL="0" marR="0" indent="0" defTabSz="457200">
              <a:spcBef>
                <a:spcPts val="700"/>
              </a:spcBef>
              <a:buClrTx/>
              <a:buSzTx/>
              <a:buNone/>
              <a:defRPr sz="3200">
                <a:uFillTx/>
              </a:defRPr>
            </a:lvl1pPr>
            <a:lvl2pPr marL="783771" marR="0" indent="-326571" defTabSz="457200">
              <a:spcBef>
                <a:spcPts val="700"/>
              </a:spcBef>
              <a:buClrTx/>
              <a:buSzPct val="100000"/>
              <a:buChar char="–"/>
              <a:defRPr sz="3200">
                <a:uFillTx/>
              </a:defRPr>
            </a:lvl2pPr>
            <a:lvl3pPr marL="1219200" marR="0" indent="-304800" defTabSz="457200">
              <a:spcBef>
                <a:spcPts val="700"/>
              </a:spcBef>
              <a:buClrTx/>
              <a:buSzPct val="100000"/>
              <a:defRPr sz="3200">
                <a:uFillTx/>
              </a:defRPr>
            </a:lvl3pPr>
            <a:lvl4pPr marL="1737360" marR="0" indent="-365760" defTabSz="457200">
              <a:spcBef>
                <a:spcPts val="700"/>
              </a:spcBef>
              <a:buClrTx/>
              <a:buSzPct val="100000"/>
              <a:buChar char="–"/>
              <a:defRPr sz="3200">
                <a:uFillTx/>
              </a:defRPr>
            </a:lvl4pPr>
            <a:lvl5pPr marL="2194560" marR="0" indent="-365760" defTabSz="457200">
              <a:spcBef>
                <a:spcPts val="700"/>
              </a:spcBef>
              <a:buClrTx/>
              <a:buSzPct val="100000"/>
              <a:buChar char="»"/>
              <a:defRPr sz="3200">
                <a:uFillTx/>
              </a:defRPr>
            </a:lvl5pPr>
          </a:lstStyle>
          <a:p>
            <a:pPr/>
            <a:r>
              <a:t>Body Level One</a:t>
            </a:r>
          </a:p>
          <a:p>
            <a:pPr lvl="1"/>
            <a:r>
              <a:t>Body Level Two</a:t>
            </a:r>
          </a:p>
          <a:p>
            <a:pPr lvl="2"/>
            <a:r>
              <a:t>Body Level Three</a:t>
            </a:r>
          </a:p>
          <a:p>
            <a:pPr lvl="3"/>
            <a:r>
              <a:t>Body Level Four</a:t>
            </a:r>
          </a:p>
          <a:p>
            <a:pPr lvl="4"/>
            <a:r>
              <a:t>Body Level Five</a:t>
            </a:r>
          </a:p>
        </p:txBody>
      </p:sp>
      <p:sp>
        <p:nvSpPr>
          <p:cNvPr id="343" name="Text Placeholder 3"/>
          <p:cNvSpPr/>
          <p:nvPr>
            <p:ph type="body" sz="half" idx="21"/>
          </p:nvPr>
        </p:nvSpPr>
        <p:spPr>
          <a:xfrm>
            <a:off x="457199" y="1435100"/>
            <a:ext cx="3008315" cy="4691063"/>
          </a:xfrm>
          <a:prstGeom prst="rect">
            <a:avLst/>
          </a:prstGeom>
        </p:spPr>
        <p:txBody>
          <a:bodyPr lIns="45719" tIns="45719" rIns="45719" bIns="45719">
            <a:normAutofit fontScale="100000" lnSpcReduction="0"/>
          </a:bodyPr>
          <a:lstStyle/>
          <a:p>
            <a:pPr marL="0" marR="0" indent="0" defTabSz="457200">
              <a:spcBef>
                <a:spcPts val="300"/>
              </a:spcBef>
              <a:buClrTx/>
              <a:buSzTx/>
              <a:buNone/>
              <a:defRPr sz="1400">
                <a:uFillTx/>
              </a:defRPr>
            </a:pPr>
          </a:p>
        </p:txBody>
      </p:sp>
      <p:sp>
        <p:nvSpPr>
          <p:cNvPr id="344" name="Slide Number"/>
          <p:cNvSpPr txBox="1"/>
          <p:nvPr>
            <p:ph type="sldNum" sz="quarter" idx="2"/>
          </p:nvPr>
        </p:nvSpPr>
        <p:spPr>
          <a:xfrm>
            <a:off x="6553200" y="6356350"/>
            <a:ext cx="358413" cy="350662"/>
          </a:xfrm>
          <a:prstGeom prst="rect">
            <a:avLst/>
          </a:prstGeom>
        </p:spPr>
        <p:txBody>
          <a:bodyPr lIns="45719" tIns="45719" rIns="45719" bIns="45719"/>
          <a:lstStyle>
            <a:lvl1pPr algn="l">
              <a:defRPr>
                <a:uFillTx/>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p:spTree>
      <p:nvGrpSpPr>
        <p:cNvPr id="1" name=""/>
        <p:cNvGrpSpPr/>
        <p:nvPr/>
      </p:nvGrpSpPr>
      <p:grpSpPr>
        <a:xfrm>
          <a:off x="0" y="0"/>
          <a:ext cx="0" cy="0"/>
          <a:chOff x="0" y="0"/>
          <a:chExt cx="0" cy="0"/>
        </a:xfrm>
      </p:grpSpPr>
      <p:sp>
        <p:nvSpPr>
          <p:cNvPr id="351"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352"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353"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354"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355"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356"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357"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358" name="Title Text"/>
          <p:cNvSpPr txBox="1"/>
          <p:nvPr>
            <p:ph type="title"/>
          </p:nvPr>
        </p:nvSpPr>
        <p:spPr>
          <a:prstGeom prst="rect">
            <a:avLst/>
          </a:prstGeom>
        </p:spPr>
        <p:txBody>
          <a:bodyPr/>
          <a:lstStyle/>
          <a:p>
            <a:pPr/>
            <a:r>
              <a:t>Title Text</a:t>
            </a:r>
          </a:p>
        </p:txBody>
      </p:sp>
      <p:sp>
        <p:nvSpPr>
          <p:cNvPr id="35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6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p:spTree>
      <p:nvGrpSpPr>
        <p:cNvPr id="1" name=""/>
        <p:cNvGrpSpPr/>
        <p:nvPr/>
      </p:nvGrpSpPr>
      <p:grpSpPr>
        <a:xfrm>
          <a:off x="0" y="0"/>
          <a:ext cx="0" cy="0"/>
          <a:chOff x="0" y="0"/>
          <a:chExt cx="0" cy="0"/>
        </a:xfrm>
      </p:grpSpPr>
      <p:sp>
        <p:nvSpPr>
          <p:cNvPr id="367"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368"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369" name="Center of Functionally Integrative Neuroscience…"/>
          <p:cNvSpPr/>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370"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371"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372" name="Cognitive Science…"/>
          <p:cNvSpPr/>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373"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374" name="Title Text"/>
          <p:cNvSpPr txBox="1"/>
          <p:nvPr>
            <p:ph type="title"/>
          </p:nvPr>
        </p:nvSpPr>
        <p:spPr>
          <a:prstGeom prst="rect">
            <a:avLst/>
          </a:prstGeom>
        </p:spPr>
        <p:txBody>
          <a:bodyPr/>
          <a:lstStyle/>
          <a:p>
            <a:pPr/>
            <a:r>
              <a:t>Title Text</a:t>
            </a:r>
          </a:p>
        </p:txBody>
      </p:sp>
      <p:sp>
        <p:nvSpPr>
          <p:cNvPr id="375"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3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p:spTree>
      <p:nvGrpSpPr>
        <p:cNvPr id="1" name=""/>
        <p:cNvGrpSpPr/>
        <p:nvPr/>
      </p:nvGrpSpPr>
      <p:grpSpPr>
        <a:xfrm>
          <a:off x="0" y="0"/>
          <a:ext cx="0" cy="0"/>
          <a:chOff x="0" y="0"/>
          <a:chExt cx="0" cy="0"/>
        </a:xfrm>
      </p:grpSpPr>
      <p:sp>
        <p:nvSpPr>
          <p:cNvPr id="45"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46"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47"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48"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49"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50" name="Center for Semiotics…"/>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51"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52" name="Title Text"/>
          <p:cNvSpPr txBox="1"/>
          <p:nvPr>
            <p:ph type="title"/>
          </p:nvPr>
        </p:nvSpPr>
        <p:spPr>
          <a:prstGeom prst="rect">
            <a:avLst/>
          </a:prstGeom>
        </p:spPr>
        <p:txBody>
          <a:bodyPr/>
          <a:lstStyle>
            <a:lvl1pPr marL="40640" marR="40640">
              <a:defRPr sz="2600"/>
            </a:lvl1pPr>
          </a:lstStyle>
          <a:p>
            <a:pPr/>
            <a:r>
              <a:t>Title Text</a:t>
            </a:r>
          </a:p>
        </p:txBody>
      </p:sp>
      <p:sp>
        <p:nvSpPr>
          <p:cNvPr id="53" name="Body Level One…"/>
          <p:cNvSpPr txBox="1"/>
          <p:nvPr>
            <p:ph type="body" idx="1"/>
          </p:nvPr>
        </p:nvSpPr>
        <p:spPr>
          <a:prstGeom prst="rect">
            <a:avLst/>
          </a:prstGeom>
        </p:spPr>
        <p:txBody>
          <a:bodyPr/>
          <a:lstStyle>
            <a:lvl1pPr marR="40640">
              <a:defRPr sz="2200"/>
            </a:lvl1pPr>
            <a:lvl2pPr marR="40640">
              <a:defRPr sz="1800"/>
            </a:lvl2pPr>
            <a:lvl3pPr marR="40640">
              <a:defRPr sz="1600"/>
            </a:lvl3pPr>
            <a:lvl4pPr marR="40640">
              <a:defRPr sz="1400"/>
            </a:lvl4pPr>
            <a:lvl5pPr marR="40640">
              <a:defRPr sz="1200"/>
            </a:lvl5pPr>
          </a:lstStyle>
          <a:p>
            <a:pPr/>
            <a:r>
              <a:t>Body Level One</a:t>
            </a:r>
          </a:p>
          <a:p>
            <a:pPr lvl="1"/>
            <a:r>
              <a:t>Body Level Two</a:t>
            </a:r>
          </a:p>
          <a:p>
            <a:pPr lvl="2"/>
            <a:r>
              <a:t>Body Level Three</a:t>
            </a:r>
          </a:p>
          <a:p>
            <a:pPr lvl="3"/>
            <a:r>
              <a:t>Body Level Four</a:t>
            </a:r>
          </a:p>
          <a:p>
            <a:pPr lvl="4"/>
            <a:r>
              <a:t>Body Level Five</a:t>
            </a:r>
          </a:p>
        </p:txBody>
      </p:sp>
      <p:sp>
        <p:nvSpPr>
          <p:cNvPr id="54" name="Slide Number"/>
          <p:cNvSpPr txBox="1"/>
          <p:nvPr>
            <p:ph type="sldNum" sz="quarter" idx="2"/>
          </p:nvPr>
        </p:nvSpPr>
        <p:spPr>
          <a:xfrm>
            <a:off x="4401839" y="6477000"/>
            <a:ext cx="340322" cy="323553"/>
          </a:xfrm>
          <a:prstGeom prst="rect">
            <a:avLst/>
          </a:prstGeom>
        </p:spPr>
        <p:txBody>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p:spTree>
      <p:nvGrpSpPr>
        <p:cNvPr id="1" name=""/>
        <p:cNvGrpSpPr/>
        <p:nvPr/>
      </p:nvGrpSpPr>
      <p:grpSpPr>
        <a:xfrm>
          <a:off x="0" y="0"/>
          <a:ext cx="0" cy="0"/>
          <a:chOff x="0" y="0"/>
          <a:chExt cx="0" cy="0"/>
        </a:xfrm>
      </p:grpSpPr>
      <p:sp>
        <p:nvSpPr>
          <p:cNvPr id="61"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62"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63"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64"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65"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66" name="Center for Semiotics…"/>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67"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68" name="Title Text"/>
          <p:cNvSpPr txBox="1"/>
          <p:nvPr>
            <p:ph type="title"/>
          </p:nvPr>
        </p:nvSpPr>
        <p:spPr>
          <a:prstGeom prst="rect">
            <a:avLst/>
          </a:prstGeom>
        </p:spPr>
        <p:txBody>
          <a:bodyPr/>
          <a:lstStyle>
            <a:lvl1pPr marL="40640" marR="40640">
              <a:defRPr sz="2600"/>
            </a:lvl1pPr>
          </a:lstStyle>
          <a:p>
            <a:pPr/>
            <a:r>
              <a:t>Title Text</a:t>
            </a:r>
          </a:p>
        </p:txBody>
      </p:sp>
      <p:sp>
        <p:nvSpPr>
          <p:cNvPr id="69" name="Body Level One…"/>
          <p:cNvSpPr txBox="1"/>
          <p:nvPr>
            <p:ph type="body" idx="1"/>
          </p:nvPr>
        </p:nvSpPr>
        <p:spPr>
          <a:prstGeom prst="rect">
            <a:avLst/>
          </a:prstGeom>
        </p:spPr>
        <p:txBody>
          <a:bodyPr/>
          <a:lstStyle>
            <a:lvl1pPr marR="40640">
              <a:defRPr sz="2200"/>
            </a:lvl1pPr>
            <a:lvl2pPr marR="40640">
              <a:defRPr sz="1800"/>
            </a:lvl2pPr>
            <a:lvl3pPr marR="40640">
              <a:defRPr sz="1600"/>
            </a:lvl3pPr>
            <a:lvl4pPr marR="40640">
              <a:defRPr sz="1400"/>
            </a:lvl4pPr>
            <a:lvl5pPr marR="40640">
              <a:defRPr sz="1200"/>
            </a:lvl5pPr>
          </a:lstStyle>
          <a:p>
            <a:pPr/>
            <a:r>
              <a:t>Body Level One</a:t>
            </a:r>
          </a:p>
          <a:p>
            <a:pPr lvl="1"/>
            <a:r>
              <a:t>Body Level Two</a:t>
            </a:r>
          </a:p>
          <a:p>
            <a:pPr lvl="2"/>
            <a:r>
              <a:t>Body Level Three</a:t>
            </a:r>
          </a:p>
          <a:p>
            <a:pPr lvl="3"/>
            <a:r>
              <a:t>Body Level Four</a:t>
            </a:r>
          </a:p>
          <a:p>
            <a:pPr lvl="4"/>
            <a:r>
              <a:t>Body Level Five</a:t>
            </a:r>
          </a:p>
        </p:txBody>
      </p:sp>
      <p:sp>
        <p:nvSpPr>
          <p:cNvPr id="70" name="Slide Number"/>
          <p:cNvSpPr txBox="1"/>
          <p:nvPr>
            <p:ph type="sldNum" sz="quarter" idx="2"/>
          </p:nvPr>
        </p:nvSpPr>
        <p:spPr>
          <a:xfrm>
            <a:off x="4401839" y="6477000"/>
            <a:ext cx="340322" cy="323553"/>
          </a:xfrm>
          <a:prstGeom prst="rect">
            <a:avLst/>
          </a:prstGeom>
        </p:spPr>
        <p:txBody>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1">
    <p:spTree>
      <p:nvGrpSpPr>
        <p:cNvPr id="1" name=""/>
        <p:cNvGrpSpPr/>
        <p:nvPr/>
      </p:nvGrpSpPr>
      <p:grpSpPr>
        <a:xfrm>
          <a:off x="0" y="0"/>
          <a:ext cx="0" cy="0"/>
          <a:chOff x="0" y="0"/>
          <a:chExt cx="0" cy="0"/>
        </a:xfrm>
      </p:grpSpPr>
      <p:sp>
        <p:nvSpPr>
          <p:cNvPr id="77"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78"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79"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80"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81"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82" name="Center for Semiotics…"/>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83"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84" name="Title Text"/>
          <p:cNvSpPr txBox="1"/>
          <p:nvPr>
            <p:ph type="title"/>
          </p:nvPr>
        </p:nvSpPr>
        <p:spPr>
          <a:prstGeom prst="rect">
            <a:avLst/>
          </a:prstGeom>
        </p:spPr>
        <p:txBody>
          <a:bodyPr/>
          <a:lstStyle>
            <a:lvl1pPr marL="40640" marR="40640">
              <a:defRPr sz="2600"/>
            </a:lvl1pPr>
          </a:lstStyle>
          <a:p>
            <a:pPr/>
            <a:r>
              <a:t>Title Text</a:t>
            </a:r>
          </a:p>
        </p:txBody>
      </p:sp>
      <p:sp>
        <p:nvSpPr>
          <p:cNvPr id="85" name="Body Level One…"/>
          <p:cNvSpPr txBox="1"/>
          <p:nvPr>
            <p:ph type="body" idx="1"/>
          </p:nvPr>
        </p:nvSpPr>
        <p:spPr>
          <a:prstGeom prst="rect">
            <a:avLst/>
          </a:prstGeom>
        </p:spPr>
        <p:txBody>
          <a:bodyPr/>
          <a:lstStyle>
            <a:lvl1pPr marR="40640">
              <a:defRPr sz="2200"/>
            </a:lvl1pPr>
            <a:lvl2pPr marR="40640">
              <a:defRPr sz="1800"/>
            </a:lvl2pPr>
            <a:lvl3pPr marR="40640">
              <a:defRPr sz="1600"/>
            </a:lvl3pPr>
            <a:lvl4pPr marR="40640">
              <a:defRPr sz="1400"/>
            </a:lvl4pPr>
            <a:lvl5pPr marR="40640">
              <a:defRPr sz="1200"/>
            </a:lvl5pPr>
          </a:lstStyle>
          <a:p>
            <a:pPr/>
            <a:r>
              <a:t>Body Level One</a:t>
            </a:r>
          </a:p>
          <a:p>
            <a:pPr lvl="1"/>
            <a:r>
              <a:t>Body Level Two</a:t>
            </a:r>
          </a:p>
          <a:p>
            <a:pPr lvl="2"/>
            <a:r>
              <a:t>Body Level Three</a:t>
            </a:r>
          </a:p>
          <a:p>
            <a:pPr lvl="3"/>
            <a:r>
              <a:t>Body Level Four</a:t>
            </a:r>
          </a:p>
          <a:p>
            <a:pPr lvl="4"/>
            <a:r>
              <a:t>Body Level Five</a:t>
            </a:r>
          </a:p>
        </p:txBody>
      </p:sp>
      <p:sp>
        <p:nvSpPr>
          <p:cNvPr id="86" name="Slide Number"/>
          <p:cNvSpPr txBox="1"/>
          <p:nvPr>
            <p:ph type="sldNum" sz="quarter" idx="2"/>
          </p:nvPr>
        </p:nvSpPr>
        <p:spPr>
          <a:xfrm>
            <a:off x="4401839" y="6477000"/>
            <a:ext cx="340322" cy="323553"/>
          </a:xfrm>
          <a:prstGeom prst="rect">
            <a:avLst/>
          </a:prstGeom>
        </p:spPr>
        <p:txBody>
          <a:bodyPr/>
          <a:lstStyle>
            <a:lvl1pPr>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p:spTree>
      <p:nvGrpSpPr>
        <p:cNvPr id="1" name=""/>
        <p:cNvGrpSpPr/>
        <p:nvPr/>
      </p:nvGrpSpPr>
      <p:grpSpPr>
        <a:xfrm>
          <a:off x="0" y="0"/>
          <a:ext cx="0" cy="0"/>
          <a:chOff x="0" y="0"/>
          <a:chExt cx="0" cy="0"/>
        </a:xfrm>
      </p:grpSpPr>
      <p:sp>
        <p:nvSpPr>
          <p:cNvPr id="93" name="Rectangle"/>
          <p:cNvSpPr/>
          <p:nvPr/>
        </p:nvSpPr>
        <p:spPr>
          <a:xfrm>
            <a:off x="-12700" y="-38100"/>
            <a:ext cx="9156700" cy="6921500"/>
          </a:xfrm>
          <a:prstGeom prst="rect">
            <a:avLst/>
          </a:prstGeom>
          <a:solidFill>
            <a:srgbClr val="EBEBEB"/>
          </a:solidFill>
          <a:ln w="12700"/>
        </p:spPr>
        <p:txBody>
          <a:bodyPr lIns="50800" tIns="50800" rIns="50800" bIns="50800" anchor="ctr"/>
          <a:lstStyle/>
          <a:p>
            <a:pPr/>
          </a:p>
        </p:txBody>
      </p:sp>
      <p:sp>
        <p:nvSpPr>
          <p:cNvPr id="94"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95"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96"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97"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98"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99" name="Center for Semiotics…"/>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00"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01" name="Title Text"/>
          <p:cNvSpPr txBox="1"/>
          <p:nvPr>
            <p:ph type="title"/>
          </p:nvPr>
        </p:nvSpPr>
        <p:spPr>
          <a:prstGeom prst="rect">
            <a:avLst/>
          </a:prstGeom>
        </p:spPr>
        <p:txBody>
          <a:bodyPr/>
          <a:lstStyle/>
          <a:p>
            <a:pPr/>
            <a:r>
              <a:t>Title Text</a:t>
            </a:r>
          </a:p>
        </p:txBody>
      </p:sp>
      <p:sp>
        <p:nvSpPr>
          <p:cNvPr id="102"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1">
    <p:spTree>
      <p:nvGrpSpPr>
        <p:cNvPr id="1" name=""/>
        <p:cNvGrpSpPr/>
        <p:nvPr/>
      </p:nvGrpSpPr>
      <p:grpSpPr>
        <a:xfrm>
          <a:off x="0" y="0"/>
          <a:ext cx="0" cy="0"/>
          <a:chOff x="0" y="0"/>
          <a:chExt cx="0" cy="0"/>
        </a:xfrm>
      </p:grpSpPr>
      <p:sp>
        <p:nvSpPr>
          <p:cNvPr id="110" name="Rectangle"/>
          <p:cNvSpPr/>
          <p:nvPr/>
        </p:nvSpPr>
        <p:spPr>
          <a:xfrm>
            <a:off x="-12700" y="-38100"/>
            <a:ext cx="9156700" cy="6921500"/>
          </a:xfrm>
          <a:prstGeom prst="rect">
            <a:avLst/>
          </a:prstGeom>
          <a:solidFill>
            <a:srgbClr val="EBEBEB"/>
          </a:solidFill>
          <a:ln w="12700"/>
        </p:spPr>
        <p:txBody>
          <a:bodyPr lIns="50800" tIns="50800" rIns="50800" bIns="50800" anchor="ctr"/>
          <a:lstStyle/>
          <a:p>
            <a:pPr/>
          </a:p>
        </p:txBody>
      </p:sp>
      <p:sp>
        <p:nvSpPr>
          <p:cNvPr id="111"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12"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13"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14"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15"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16" name="Center for Semiotics…"/>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17"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18" name="Title Text"/>
          <p:cNvSpPr txBox="1"/>
          <p:nvPr>
            <p:ph type="title"/>
          </p:nvPr>
        </p:nvSpPr>
        <p:spPr>
          <a:prstGeom prst="rect">
            <a:avLst/>
          </a:prstGeom>
        </p:spPr>
        <p:txBody>
          <a:bodyPr/>
          <a:lstStyle/>
          <a:p>
            <a:pPr/>
            <a:r>
              <a:t>Title Text</a:t>
            </a:r>
          </a:p>
        </p:txBody>
      </p:sp>
      <p:sp>
        <p:nvSpPr>
          <p:cNvPr id="119"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2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2">
    <p:spTree>
      <p:nvGrpSpPr>
        <p:cNvPr id="1" name=""/>
        <p:cNvGrpSpPr/>
        <p:nvPr/>
      </p:nvGrpSpPr>
      <p:grpSpPr>
        <a:xfrm>
          <a:off x="0" y="0"/>
          <a:ext cx="0" cy="0"/>
          <a:chOff x="0" y="0"/>
          <a:chExt cx="0" cy="0"/>
        </a:xfrm>
      </p:grpSpPr>
      <p:sp>
        <p:nvSpPr>
          <p:cNvPr id="127" name="Rectangle"/>
          <p:cNvSpPr/>
          <p:nvPr/>
        </p:nvSpPr>
        <p:spPr>
          <a:xfrm>
            <a:off x="-12700" y="-38100"/>
            <a:ext cx="9156700" cy="6921500"/>
          </a:xfrm>
          <a:prstGeom prst="rect">
            <a:avLst/>
          </a:prstGeom>
          <a:solidFill>
            <a:srgbClr val="EBEBEB"/>
          </a:solidFill>
          <a:ln w="12700"/>
        </p:spPr>
        <p:txBody>
          <a:bodyPr lIns="50800" tIns="50800" rIns="50800" bIns="50800" anchor="ctr"/>
          <a:lstStyle/>
          <a:p>
            <a:pPr/>
          </a:p>
        </p:txBody>
      </p:sp>
      <p:sp>
        <p:nvSpPr>
          <p:cNvPr id="128"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29"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30"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31"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32"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33" name="Center for Semiotics…"/>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34"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35" name="Title Text"/>
          <p:cNvSpPr txBox="1"/>
          <p:nvPr>
            <p:ph type="title"/>
          </p:nvPr>
        </p:nvSpPr>
        <p:spPr>
          <a:prstGeom prst="rect">
            <a:avLst/>
          </a:prstGeom>
        </p:spPr>
        <p:txBody>
          <a:bodyPr/>
          <a:lstStyle/>
          <a:p>
            <a:pPr/>
            <a:r>
              <a:t>Title Text</a:t>
            </a:r>
          </a:p>
        </p:txBody>
      </p:sp>
      <p:sp>
        <p:nvSpPr>
          <p:cNvPr id="136"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3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CFIN Semiotics Master copy 3">
    <p:spTree>
      <p:nvGrpSpPr>
        <p:cNvPr id="1" name=""/>
        <p:cNvGrpSpPr/>
        <p:nvPr/>
      </p:nvGrpSpPr>
      <p:grpSpPr>
        <a:xfrm>
          <a:off x="0" y="0"/>
          <a:ext cx="0" cy="0"/>
          <a:chOff x="0" y="0"/>
          <a:chExt cx="0" cy="0"/>
        </a:xfrm>
      </p:grpSpPr>
      <p:sp>
        <p:nvSpPr>
          <p:cNvPr id="144" name="Rectangle"/>
          <p:cNvSpPr/>
          <p:nvPr/>
        </p:nvSpPr>
        <p:spPr>
          <a:xfrm>
            <a:off x="-12700" y="-38100"/>
            <a:ext cx="9156700" cy="6921500"/>
          </a:xfrm>
          <a:prstGeom prst="rect">
            <a:avLst/>
          </a:prstGeom>
          <a:solidFill>
            <a:srgbClr val="EBEBEB"/>
          </a:solidFill>
          <a:ln w="12700"/>
        </p:spPr>
        <p:txBody>
          <a:bodyPr lIns="50800" tIns="50800" rIns="50800" bIns="50800" anchor="ctr"/>
          <a:lstStyle/>
          <a:p>
            <a:pPr/>
          </a:p>
        </p:txBody>
      </p:sp>
      <p:sp>
        <p:nvSpPr>
          <p:cNvPr id="145"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46"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47"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48"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49"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50" name="Center for Semiotics…"/>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51"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52" name="Title Text"/>
          <p:cNvSpPr txBox="1"/>
          <p:nvPr>
            <p:ph type="title"/>
          </p:nvPr>
        </p:nvSpPr>
        <p:spPr>
          <a:prstGeom prst="rect">
            <a:avLst/>
          </a:prstGeom>
        </p:spPr>
        <p:txBody>
          <a:bodyPr/>
          <a:lstStyle/>
          <a:p>
            <a:pPr/>
            <a:r>
              <a:t>Title Text</a:t>
            </a:r>
          </a:p>
        </p:txBody>
      </p:sp>
      <p:sp>
        <p:nvSpPr>
          <p:cNvPr id="153" name="Body Level One…"/>
          <p:cNvSpPr txBox="1"/>
          <p:nvPr>
            <p:ph type="body" idx="1"/>
          </p:nvPr>
        </p:nvSpPr>
        <p:spPr>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15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slideLayout" Target="../slideLayouts/slideLayout1.xml"/><Relationship Id="rId7" Type="http://schemas.openxmlformats.org/officeDocument/2006/relationships/slideLayout" Target="../slideLayouts/slideLayout2.xml"/><Relationship Id="rId8" Type="http://schemas.openxmlformats.org/officeDocument/2006/relationships/slideLayout" Target="../slideLayouts/slideLayout3.xml"/><Relationship Id="rId9" Type="http://schemas.openxmlformats.org/officeDocument/2006/relationships/slideLayout" Target="../slideLayouts/slideLayout4.xml"/><Relationship Id="rId10" Type="http://schemas.openxmlformats.org/officeDocument/2006/relationships/slideLayout" Target="../slideLayouts/slideLayout5.xml"/><Relationship Id="rId11" Type="http://schemas.openxmlformats.org/officeDocument/2006/relationships/slideLayout" Target="../slideLayouts/slideLayout6.xml"/><Relationship Id="rId12" Type="http://schemas.openxmlformats.org/officeDocument/2006/relationships/slideLayout" Target="../slideLayouts/slideLayout7.xml"/><Relationship Id="rId13" Type="http://schemas.openxmlformats.org/officeDocument/2006/relationships/slideLayout" Target="../slideLayouts/slideLayout8.xml"/><Relationship Id="rId14" Type="http://schemas.openxmlformats.org/officeDocument/2006/relationships/slideLayout" Target="../slideLayouts/slideLayout9.xml"/><Relationship Id="rId15" Type="http://schemas.openxmlformats.org/officeDocument/2006/relationships/slideLayout" Target="../slideLayouts/slideLayout10.xml"/><Relationship Id="rId16" Type="http://schemas.openxmlformats.org/officeDocument/2006/relationships/slideLayout" Target="../slideLayouts/slideLayout11.xml"/><Relationship Id="rId17" Type="http://schemas.openxmlformats.org/officeDocument/2006/relationships/slideLayout" Target="../slideLayouts/slideLayout12.xml"/><Relationship Id="rId18" Type="http://schemas.openxmlformats.org/officeDocument/2006/relationships/slideLayout" Target="../slideLayouts/slideLayout13.xml"/><Relationship Id="rId19" Type="http://schemas.openxmlformats.org/officeDocument/2006/relationships/slideLayout" Target="../slideLayouts/slideLayout14.xml"/><Relationship Id="rId20" Type="http://schemas.openxmlformats.org/officeDocument/2006/relationships/slideLayout" Target="../slideLayouts/slideLayout15.xml"/><Relationship Id="rId21" Type="http://schemas.openxmlformats.org/officeDocument/2006/relationships/slideLayout" Target="../slideLayouts/slideLayout16.xml"/><Relationship Id="rId22" Type="http://schemas.openxmlformats.org/officeDocument/2006/relationships/slideLayout" Target="../slideLayouts/slideLayout17.xml"/><Relationship Id="rId23" Type="http://schemas.openxmlformats.org/officeDocument/2006/relationships/slideLayout" Target="../slideLayouts/slideLayout18.xml"/><Relationship Id="rId24" Type="http://schemas.openxmlformats.org/officeDocument/2006/relationships/slideLayout" Target="../slideLayouts/slideLayout19.xml"/><Relationship Id="rId25" Type="http://schemas.openxmlformats.org/officeDocument/2006/relationships/slideLayout" Target="../slideLayouts/slideLayout20.xml"/><Relationship Id="rId26" Type="http://schemas.openxmlformats.org/officeDocument/2006/relationships/slideLayout" Target="../slideLayouts/slideLayout21.xml"/><Relationship Id="rId27" Type="http://schemas.openxmlformats.org/officeDocument/2006/relationships/slideLayout" Target="../slideLayouts/slideLayout22.xml"/><Relationship Id="rId28" Type="http://schemas.openxmlformats.org/officeDocument/2006/relationships/slideLayout" Target="../slideLayouts/slideLayout23.xml"/><Relationship Id="rId29" Type="http://schemas.openxmlformats.org/officeDocument/2006/relationships/slideLayout" Target="../slideLayouts/slideLayout24.xml"/><Relationship Id="rId30" Type="http://schemas.openxmlformats.org/officeDocument/2006/relationships/slideLayout" Target="../slideLayouts/slideLayout25.xml"/><Relationship Id="rId31"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3"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4"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5"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6"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7"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8"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9" name="Title Text"/>
          <p:cNvSpPr txBox="1"/>
          <p:nvPr>
            <p:ph type="title"/>
          </p:nvPr>
        </p:nvSpPr>
        <p:spPr>
          <a:xfrm>
            <a:off x="457200" y="92074"/>
            <a:ext cx="8229600" cy="150812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lstStyle/>
          <a:p>
            <a:pPr/>
            <a:r>
              <a:t>Title Text</a:t>
            </a:r>
          </a:p>
        </p:txBody>
      </p:sp>
      <p:sp>
        <p:nvSpPr>
          <p:cNvPr id="10" name="Body Level One…"/>
          <p:cNvSpPr txBox="1"/>
          <p:nvPr>
            <p:ph type="body" idx="1"/>
          </p:nvPr>
        </p:nvSpPr>
        <p:spPr>
          <a:xfrm>
            <a:off x="457200" y="1600200"/>
            <a:ext cx="8229600" cy="5257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lstStyle>
            <a:lvl2pPr marL="783590" indent="-285750">
              <a:spcBef>
                <a:spcPts val="400"/>
              </a:spcBef>
              <a:defRPr sz="2000"/>
            </a:lvl2pPr>
            <a:lvl3pPr marL="1183639" indent="-228600">
              <a:spcBef>
                <a:spcPts val="400"/>
              </a:spcBef>
              <a:defRPr sz="1800"/>
            </a:lvl3pPr>
            <a:lvl4pPr marL="1640839" indent="-228600">
              <a:spcBef>
                <a:spcPts val="300"/>
              </a:spcBef>
              <a:defRPr sz="1600"/>
            </a:lvl4pPr>
            <a:lvl5pPr marL="2098039" indent="-228600">
              <a:spcBef>
                <a:spcPts val="300"/>
              </a:spcBef>
              <a:defRPr sz="1400"/>
            </a:lvl5pPr>
          </a:lstStyle>
          <a:p>
            <a:pPr/>
            <a:r>
              <a:t>Body Level One</a:t>
            </a:r>
          </a:p>
          <a:p>
            <a:pPr lvl="1"/>
            <a:r>
              <a:t>Body Level Two</a:t>
            </a:r>
          </a:p>
          <a:p>
            <a:pPr lvl="2"/>
            <a:r>
              <a:t>Body Level Three</a:t>
            </a:r>
          </a:p>
          <a:p>
            <a:pPr lvl="3"/>
            <a:r>
              <a:t>Body Level Four</a:t>
            </a:r>
          </a:p>
          <a:p>
            <a:pPr lvl="4"/>
            <a:r>
              <a:t>Body Level Five</a:t>
            </a:r>
          </a:p>
        </p:txBody>
      </p:sp>
      <p:sp>
        <p:nvSpPr>
          <p:cNvPr id="11" name="Slide Number"/>
          <p:cNvSpPr txBox="1"/>
          <p:nvPr>
            <p:ph type="sldNum" sz="quarter" idx="2"/>
          </p:nvPr>
        </p:nvSpPr>
        <p:spPr>
          <a:xfrm>
            <a:off x="4387713" y="6477000"/>
            <a:ext cx="368574" cy="360822"/>
          </a:xfrm>
          <a:prstGeom prst="rect">
            <a:avLst/>
          </a:prstGeom>
          <a:ln w="12700">
            <a:miter lim="400000"/>
          </a:ln>
        </p:spPr>
        <p:txBody>
          <a:bodyPr wrap="none" lIns="50800" tIns="50800" rIns="50800" bIns="50800">
            <a:spAutoFit/>
          </a:bodyPr>
          <a:lstStyle>
            <a:lvl1pPr marL="0" marR="0" algn="ctr" defTabSz="457200"/>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6"/>
    <p:sldLayoutId id="2147483650" r:id="rId7"/>
    <p:sldLayoutId id="2147483651" r:id="rId8"/>
    <p:sldLayoutId id="2147483652" r:id="rId9"/>
    <p:sldLayoutId id="2147483653" r:id="rId10"/>
    <p:sldLayoutId id="2147483654" r:id="rId11"/>
    <p:sldLayoutId id="2147483655" r:id="rId12"/>
    <p:sldLayoutId id="2147483656" r:id="rId13"/>
    <p:sldLayoutId id="2147483657" r:id="rId14"/>
    <p:sldLayoutId id="2147483658" r:id="rId15"/>
    <p:sldLayoutId id="2147483659" r:id="rId16"/>
    <p:sldLayoutId id="2147483660" r:id="rId17"/>
    <p:sldLayoutId id="2147483661" r:id="rId18"/>
    <p:sldLayoutId id="2147483662" r:id="rId19"/>
    <p:sldLayoutId id="2147483663" r:id="rId20"/>
    <p:sldLayoutId id="2147483664" r:id="rId21"/>
    <p:sldLayoutId id="2147483665" r:id="rId22"/>
    <p:sldLayoutId id="2147483666" r:id="rId23"/>
    <p:sldLayoutId id="2147483667" r:id="rId24"/>
    <p:sldLayoutId id="2147483668" r:id="rId25"/>
    <p:sldLayoutId id="2147483669" r:id="rId26"/>
    <p:sldLayoutId id="2147483670" r:id="rId27"/>
    <p:sldLayoutId id="2147483671" r:id="rId28"/>
    <p:sldLayoutId id="2147483672" r:id="rId29"/>
    <p:sldLayoutId id="2147483673" r:id="rId30"/>
    <p:sldLayoutId id="2147483674" r:id="rId31"/>
  </p:sldLayoutIdLst>
  <p:transition xmlns:p14="http://schemas.microsoft.com/office/powerpoint/2010/main" spd="med" advClick="1"/>
  <p:txStyles>
    <p:titleStyle>
      <a:lvl1pPr marL="40639" marR="40639" indent="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n-lt"/>
          <a:ea typeface="+mn-ea"/>
          <a:cs typeface="+mn-cs"/>
          <a:sym typeface="Arial"/>
        </a:defRPr>
      </a:lvl1pPr>
      <a:lvl2pPr marL="40639" marR="40639" indent="2286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n-lt"/>
          <a:ea typeface="+mn-ea"/>
          <a:cs typeface="+mn-cs"/>
          <a:sym typeface="Arial"/>
        </a:defRPr>
      </a:lvl2pPr>
      <a:lvl3pPr marL="40639" marR="40639" indent="4572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n-lt"/>
          <a:ea typeface="+mn-ea"/>
          <a:cs typeface="+mn-cs"/>
          <a:sym typeface="Arial"/>
        </a:defRPr>
      </a:lvl3pPr>
      <a:lvl4pPr marL="40639" marR="40639" indent="6858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n-lt"/>
          <a:ea typeface="+mn-ea"/>
          <a:cs typeface="+mn-cs"/>
          <a:sym typeface="Arial"/>
        </a:defRPr>
      </a:lvl4pPr>
      <a:lvl5pPr marL="40639" marR="40639" indent="9144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n-lt"/>
          <a:ea typeface="+mn-ea"/>
          <a:cs typeface="+mn-cs"/>
          <a:sym typeface="Arial"/>
        </a:defRPr>
      </a:lvl5pPr>
      <a:lvl6pPr marL="40639" marR="40639" indent="11430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n-lt"/>
          <a:ea typeface="+mn-ea"/>
          <a:cs typeface="+mn-cs"/>
          <a:sym typeface="Arial"/>
        </a:defRPr>
      </a:lvl6pPr>
      <a:lvl7pPr marL="40639" marR="40639" indent="13716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n-lt"/>
          <a:ea typeface="+mn-ea"/>
          <a:cs typeface="+mn-cs"/>
          <a:sym typeface="Arial"/>
        </a:defRPr>
      </a:lvl7pPr>
      <a:lvl8pPr marL="40639" marR="40639" indent="16002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n-lt"/>
          <a:ea typeface="+mn-ea"/>
          <a:cs typeface="+mn-cs"/>
          <a:sym typeface="Arial"/>
        </a:defRPr>
      </a:lvl8pPr>
      <a:lvl9pPr marL="40639" marR="40639" indent="1828800" algn="ctr" defTabSz="914400" rtl="0" latinLnBrk="0">
        <a:lnSpc>
          <a:spcPct val="100000"/>
        </a:lnSpc>
        <a:spcBef>
          <a:spcPts val="0"/>
        </a:spcBef>
        <a:spcAft>
          <a:spcPts val="0"/>
        </a:spcAft>
        <a:buClrTx/>
        <a:buSzTx/>
        <a:buFontTx/>
        <a:buNone/>
        <a:tabLst/>
        <a:defRPr b="0" baseline="0" cap="none" i="0" spc="0" strike="noStrike" sz="2800" u="none">
          <a:solidFill>
            <a:srgbClr val="000000"/>
          </a:solidFill>
          <a:uFill>
            <a:solidFill>
              <a:srgbClr val="000000"/>
            </a:solidFill>
          </a:uFill>
          <a:latin typeface="+mn-lt"/>
          <a:ea typeface="+mn-ea"/>
          <a:cs typeface="+mn-cs"/>
          <a:sym typeface="Arial"/>
        </a:defRPr>
      </a:lvl9pPr>
    </p:titleStyle>
    <p:bodyStyle>
      <a:lvl1pPr marL="383540" marR="40639" indent="-342900" algn="l" defTabSz="914400" rtl="0" latinLnBrk="0">
        <a:lnSpc>
          <a:spcPct val="100000"/>
        </a:lnSpc>
        <a:spcBef>
          <a:spcPts val="500"/>
        </a:spcBef>
        <a:spcAft>
          <a:spcPts val="0"/>
        </a:spcAft>
        <a:buClr>
          <a:srgbClr val="0069D9"/>
        </a:buClr>
        <a:buSzPct val="125000"/>
        <a:buFontTx/>
        <a:buChar char="•"/>
        <a:tabLst/>
        <a:defRPr b="0" baseline="0" cap="none" i="0" spc="0" strike="noStrike" sz="2400" u="none">
          <a:solidFill>
            <a:srgbClr val="000000"/>
          </a:solidFill>
          <a:uFill>
            <a:solidFill>
              <a:srgbClr val="000000"/>
            </a:solidFill>
          </a:uFill>
          <a:latin typeface="+mn-lt"/>
          <a:ea typeface="+mn-ea"/>
          <a:cs typeface="+mn-cs"/>
          <a:sym typeface="Arial"/>
        </a:defRPr>
      </a:lvl1pPr>
      <a:lvl2pPr marL="840739" marR="40639" indent="-342899" algn="l" defTabSz="914400" rtl="0" latinLnBrk="0">
        <a:lnSpc>
          <a:spcPct val="100000"/>
        </a:lnSpc>
        <a:spcBef>
          <a:spcPts val="500"/>
        </a:spcBef>
        <a:spcAft>
          <a:spcPts val="0"/>
        </a:spcAft>
        <a:buClr>
          <a:srgbClr val="0069D9"/>
        </a:buClr>
        <a:buSzPct val="125000"/>
        <a:buFontTx/>
        <a:buChar char="•"/>
        <a:tabLst/>
        <a:defRPr b="0" baseline="0" cap="none" i="0" spc="0" strike="noStrike" sz="2400" u="none">
          <a:solidFill>
            <a:srgbClr val="000000"/>
          </a:solidFill>
          <a:uFill>
            <a:solidFill>
              <a:srgbClr val="000000"/>
            </a:solidFill>
          </a:uFill>
          <a:latin typeface="+mn-lt"/>
          <a:ea typeface="+mn-ea"/>
          <a:cs typeface="+mn-cs"/>
          <a:sym typeface="Arial"/>
        </a:defRPr>
      </a:lvl2pPr>
      <a:lvl3pPr marL="1259839" marR="40639" indent="-304800" algn="l" defTabSz="914400" rtl="0" latinLnBrk="0">
        <a:lnSpc>
          <a:spcPct val="100000"/>
        </a:lnSpc>
        <a:spcBef>
          <a:spcPts val="500"/>
        </a:spcBef>
        <a:spcAft>
          <a:spcPts val="0"/>
        </a:spcAft>
        <a:buClr>
          <a:srgbClr val="0069D9"/>
        </a:buClr>
        <a:buSzPct val="125000"/>
        <a:buFontTx/>
        <a:buChar char="•"/>
        <a:tabLst/>
        <a:defRPr b="0" baseline="0" cap="none" i="0" spc="0" strike="noStrike" sz="2400" u="none">
          <a:solidFill>
            <a:srgbClr val="000000"/>
          </a:solidFill>
          <a:uFill>
            <a:solidFill>
              <a:srgbClr val="000000"/>
            </a:solidFill>
          </a:uFill>
          <a:latin typeface="+mn-lt"/>
          <a:ea typeface="+mn-ea"/>
          <a:cs typeface="+mn-cs"/>
          <a:sym typeface="Arial"/>
        </a:defRPr>
      </a:lvl3pPr>
      <a:lvl4pPr marL="1755139" marR="40639" indent="-342900" algn="l" defTabSz="914400" rtl="0" latinLnBrk="0">
        <a:lnSpc>
          <a:spcPct val="100000"/>
        </a:lnSpc>
        <a:spcBef>
          <a:spcPts val="500"/>
        </a:spcBef>
        <a:spcAft>
          <a:spcPts val="0"/>
        </a:spcAft>
        <a:buClr>
          <a:srgbClr val="0069D9"/>
        </a:buClr>
        <a:buSzPct val="125000"/>
        <a:buFontTx/>
        <a:buChar char="•"/>
        <a:tabLst/>
        <a:defRPr b="0" baseline="0" cap="none" i="0" spc="0" strike="noStrike" sz="2400" u="none">
          <a:solidFill>
            <a:srgbClr val="000000"/>
          </a:solidFill>
          <a:uFill>
            <a:solidFill>
              <a:srgbClr val="000000"/>
            </a:solidFill>
          </a:uFill>
          <a:latin typeface="+mn-lt"/>
          <a:ea typeface="+mn-ea"/>
          <a:cs typeface="+mn-cs"/>
          <a:sym typeface="Arial"/>
        </a:defRPr>
      </a:lvl4pPr>
      <a:lvl5pPr marL="2261325" marR="40639" indent="-391885" algn="l" defTabSz="914400" rtl="0" latinLnBrk="0">
        <a:lnSpc>
          <a:spcPct val="100000"/>
        </a:lnSpc>
        <a:spcBef>
          <a:spcPts val="500"/>
        </a:spcBef>
        <a:spcAft>
          <a:spcPts val="0"/>
        </a:spcAft>
        <a:buClr>
          <a:srgbClr val="0069D9"/>
        </a:buClr>
        <a:buSzPct val="125000"/>
        <a:buFontTx/>
        <a:buChar char="•"/>
        <a:tabLst/>
        <a:defRPr b="0" baseline="0" cap="none" i="0" spc="0" strike="noStrike" sz="2400" u="none">
          <a:solidFill>
            <a:srgbClr val="000000"/>
          </a:solidFill>
          <a:uFill>
            <a:solidFill>
              <a:srgbClr val="000000"/>
            </a:solidFill>
          </a:uFill>
          <a:latin typeface="+mn-lt"/>
          <a:ea typeface="+mn-ea"/>
          <a:cs typeface="+mn-cs"/>
          <a:sym typeface="Arial"/>
        </a:defRPr>
      </a:lvl5pPr>
      <a:lvl6pPr marL="2261325" marR="40639" indent="-391885" algn="l" defTabSz="914400" rtl="0" latinLnBrk="0">
        <a:lnSpc>
          <a:spcPct val="100000"/>
        </a:lnSpc>
        <a:spcBef>
          <a:spcPts val="500"/>
        </a:spcBef>
        <a:spcAft>
          <a:spcPts val="0"/>
        </a:spcAft>
        <a:buClr>
          <a:srgbClr val="0069D9"/>
        </a:buClr>
        <a:buSzPct val="125000"/>
        <a:buFontTx/>
        <a:buChar char="•"/>
        <a:tabLst/>
        <a:defRPr b="0" baseline="0" cap="none" i="0" spc="0" strike="noStrike" sz="2400" u="none">
          <a:solidFill>
            <a:srgbClr val="000000"/>
          </a:solidFill>
          <a:uFill>
            <a:solidFill>
              <a:srgbClr val="000000"/>
            </a:solidFill>
          </a:uFill>
          <a:latin typeface="+mn-lt"/>
          <a:ea typeface="+mn-ea"/>
          <a:cs typeface="+mn-cs"/>
          <a:sym typeface="Arial"/>
        </a:defRPr>
      </a:lvl6pPr>
      <a:lvl7pPr marL="2261325" marR="40639" indent="-391885" algn="l" defTabSz="914400" rtl="0" latinLnBrk="0">
        <a:lnSpc>
          <a:spcPct val="100000"/>
        </a:lnSpc>
        <a:spcBef>
          <a:spcPts val="500"/>
        </a:spcBef>
        <a:spcAft>
          <a:spcPts val="0"/>
        </a:spcAft>
        <a:buClr>
          <a:srgbClr val="0069D9"/>
        </a:buClr>
        <a:buSzPct val="125000"/>
        <a:buFontTx/>
        <a:buChar char="•"/>
        <a:tabLst/>
        <a:defRPr b="0" baseline="0" cap="none" i="0" spc="0" strike="noStrike" sz="2400" u="none">
          <a:solidFill>
            <a:srgbClr val="000000"/>
          </a:solidFill>
          <a:uFill>
            <a:solidFill>
              <a:srgbClr val="000000"/>
            </a:solidFill>
          </a:uFill>
          <a:latin typeface="+mn-lt"/>
          <a:ea typeface="+mn-ea"/>
          <a:cs typeface="+mn-cs"/>
          <a:sym typeface="Arial"/>
        </a:defRPr>
      </a:lvl7pPr>
      <a:lvl8pPr marL="2261325" marR="40639" indent="-391885" algn="l" defTabSz="914400" rtl="0" latinLnBrk="0">
        <a:lnSpc>
          <a:spcPct val="100000"/>
        </a:lnSpc>
        <a:spcBef>
          <a:spcPts val="500"/>
        </a:spcBef>
        <a:spcAft>
          <a:spcPts val="0"/>
        </a:spcAft>
        <a:buClr>
          <a:srgbClr val="0069D9"/>
        </a:buClr>
        <a:buSzPct val="125000"/>
        <a:buFontTx/>
        <a:buChar char="•"/>
        <a:tabLst/>
        <a:defRPr b="0" baseline="0" cap="none" i="0" spc="0" strike="noStrike" sz="2400" u="none">
          <a:solidFill>
            <a:srgbClr val="000000"/>
          </a:solidFill>
          <a:uFill>
            <a:solidFill>
              <a:srgbClr val="000000"/>
            </a:solidFill>
          </a:uFill>
          <a:latin typeface="+mn-lt"/>
          <a:ea typeface="+mn-ea"/>
          <a:cs typeface="+mn-cs"/>
          <a:sym typeface="Arial"/>
        </a:defRPr>
      </a:lvl8pPr>
      <a:lvl9pPr marL="2261325" marR="40639" indent="-391885" algn="l" defTabSz="914400" rtl="0" latinLnBrk="0">
        <a:lnSpc>
          <a:spcPct val="100000"/>
        </a:lnSpc>
        <a:spcBef>
          <a:spcPts val="500"/>
        </a:spcBef>
        <a:spcAft>
          <a:spcPts val="0"/>
        </a:spcAft>
        <a:buClr>
          <a:srgbClr val="0069D9"/>
        </a:buClr>
        <a:buSzPct val="125000"/>
        <a:buFontTx/>
        <a:buChar char="•"/>
        <a:tabLst/>
        <a:defRPr b="0" baseline="0" cap="none" i="0" spc="0" strike="noStrike" sz="2400" u="none">
          <a:solidFill>
            <a:srgbClr val="000000"/>
          </a:solidFill>
          <a:uFill>
            <a:solidFill>
              <a:srgbClr val="000000"/>
            </a:solidFill>
          </a:uFill>
          <a:latin typeface="+mn-lt"/>
          <a:ea typeface="+mn-ea"/>
          <a:cs typeface="+mn-cs"/>
          <a:sym typeface="Arial"/>
        </a:defRPr>
      </a:lvl9pPr>
    </p:bodyStyle>
    <p:otherStyle>
      <a:lvl1pPr marL="0" marR="0" indent="0" algn="ctr" defTabSz="457200" latinLnBrk="0">
        <a:lnSpc>
          <a:spcPct val="100000"/>
        </a:lnSpc>
        <a:spcBef>
          <a:spcPts val="0"/>
        </a:spcBef>
        <a:spcAft>
          <a:spcPts val="0"/>
        </a:spcAft>
        <a:buClrTx/>
        <a:buSzTx/>
        <a:buFontTx/>
        <a:buNone/>
        <a:tabLst/>
        <a:defRPr b="0" baseline="0" cap="none" i="0" spc="0" strike="noStrike" sz="1800" u="none">
          <a:solidFill>
            <a:schemeClr val="tx1"/>
          </a:solidFill>
          <a:uFill>
            <a:solidFill>
              <a:srgbClr val="000000"/>
            </a:solidFill>
          </a:uFill>
          <a:latin typeface="+mn-lt"/>
          <a:ea typeface="+mn-ea"/>
          <a:cs typeface="+mn-cs"/>
          <a:sym typeface="Arial"/>
        </a:defRPr>
      </a:lvl1pPr>
      <a:lvl2pPr marL="0" marR="0" indent="228600" algn="ctr" defTabSz="457200" latinLnBrk="0">
        <a:lnSpc>
          <a:spcPct val="100000"/>
        </a:lnSpc>
        <a:spcBef>
          <a:spcPts val="0"/>
        </a:spcBef>
        <a:spcAft>
          <a:spcPts val="0"/>
        </a:spcAft>
        <a:buClrTx/>
        <a:buSzTx/>
        <a:buFontTx/>
        <a:buNone/>
        <a:tabLst/>
        <a:defRPr b="0" baseline="0" cap="none" i="0" spc="0" strike="noStrike" sz="1800" u="none">
          <a:solidFill>
            <a:schemeClr val="tx1"/>
          </a:solidFill>
          <a:uFill>
            <a:solidFill>
              <a:srgbClr val="000000"/>
            </a:solidFill>
          </a:uFill>
          <a:latin typeface="+mn-lt"/>
          <a:ea typeface="+mn-ea"/>
          <a:cs typeface="+mn-cs"/>
          <a:sym typeface="Arial"/>
        </a:defRPr>
      </a:lvl2pPr>
      <a:lvl3pPr marL="0" marR="0" indent="457200" algn="ctr" defTabSz="457200" latinLnBrk="0">
        <a:lnSpc>
          <a:spcPct val="100000"/>
        </a:lnSpc>
        <a:spcBef>
          <a:spcPts val="0"/>
        </a:spcBef>
        <a:spcAft>
          <a:spcPts val="0"/>
        </a:spcAft>
        <a:buClrTx/>
        <a:buSzTx/>
        <a:buFontTx/>
        <a:buNone/>
        <a:tabLst/>
        <a:defRPr b="0" baseline="0" cap="none" i="0" spc="0" strike="noStrike" sz="1800" u="none">
          <a:solidFill>
            <a:schemeClr val="tx1"/>
          </a:solidFill>
          <a:uFill>
            <a:solidFill>
              <a:srgbClr val="000000"/>
            </a:solidFill>
          </a:uFill>
          <a:latin typeface="+mn-lt"/>
          <a:ea typeface="+mn-ea"/>
          <a:cs typeface="+mn-cs"/>
          <a:sym typeface="Arial"/>
        </a:defRPr>
      </a:lvl3pPr>
      <a:lvl4pPr marL="0" marR="0" indent="685800" algn="ctr" defTabSz="457200" latinLnBrk="0">
        <a:lnSpc>
          <a:spcPct val="100000"/>
        </a:lnSpc>
        <a:spcBef>
          <a:spcPts val="0"/>
        </a:spcBef>
        <a:spcAft>
          <a:spcPts val="0"/>
        </a:spcAft>
        <a:buClrTx/>
        <a:buSzTx/>
        <a:buFontTx/>
        <a:buNone/>
        <a:tabLst/>
        <a:defRPr b="0" baseline="0" cap="none" i="0" spc="0" strike="noStrike" sz="1800" u="none">
          <a:solidFill>
            <a:schemeClr val="tx1"/>
          </a:solidFill>
          <a:uFill>
            <a:solidFill>
              <a:srgbClr val="000000"/>
            </a:solidFill>
          </a:uFill>
          <a:latin typeface="+mn-lt"/>
          <a:ea typeface="+mn-ea"/>
          <a:cs typeface="+mn-cs"/>
          <a:sym typeface="Arial"/>
        </a:defRPr>
      </a:lvl4pPr>
      <a:lvl5pPr marL="0" marR="0" indent="914400" algn="ctr" defTabSz="457200" latinLnBrk="0">
        <a:lnSpc>
          <a:spcPct val="100000"/>
        </a:lnSpc>
        <a:spcBef>
          <a:spcPts val="0"/>
        </a:spcBef>
        <a:spcAft>
          <a:spcPts val="0"/>
        </a:spcAft>
        <a:buClrTx/>
        <a:buSzTx/>
        <a:buFontTx/>
        <a:buNone/>
        <a:tabLst/>
        <a:defRPr b="0" baseline="0" cap="none" i="0" spc="0" strike="noStrike" sz="1800" u="none">
          <a:solidFill>
            <a:schemeClr val="tx1"/>
          </a:solidFill>
          <a:uFill>
            <a:solidFill>
              <a:srgbClr val="000000"/>
            </a:solidFill>
          </a:uFill>
          <a:latin typeface="+mn-lt"/>
          <a:ea typeface="+mn-ea"/>
          <a:cs typeface="+mn-cs"/>
          <a:sym typeface="Arial"/>
        </a:defRPr>
      </a:lvl5pPr>
      <a:lvl6pPr marL="0" marR="0" indent="1143000" algn="ctr" defTabSz="457200" latinLnBrk="0">
        <a:lnSpc>
          <a:spcPct val="100000"/>
        </a:lnSpc>
        <a:spcBef>
          <a:spcPts val="0"/>
        </a:spcBef>
        <a:spcAft>
          <a:spcPts val="0"/>
        </a:spcAft>
        <a:buClrTx/>
        <a:buSzTx/>
        <a:buFontTx/>
        <a:buNone/>
        <a:tabLst/>
        <a:defRPr b="0" baseline="0" cap="none" i="0" spc="0" strike="noStrike" sz="1800" u="none">
          <a:solidFill>
            <a:schemeClr val="tx1"/>
          </a:solidFill>
          <a:uFill>
            <a:solidFill>
              <a:srgbClr val="000000"/>
            </a:solidFill>
          </a:uFill>
          <a:latin typeface="+mn-lt"/>
          <a:ea typeface="+mn-ea"/>
          <a:cs typeface="+mn-cs"/>
          <a:sym typeface="Arial"/>
        </a:defRPr>
      </a:lvl6pPr>
      <a:lvl7pPr marL="0" marR="0" indent="1371600" algn="ctr" defTabSz="457200" latinLnBrk="0">
        <a:lnSpc>
          <a:spcPct val="100000"/>
        </a:lnSpc>
        <a:spcBef>
          <a:spcPts val="0"/>
        </a:spcBef>
        <a:spcAft>
          <a:spcPts val="0"/>
        </a:spcAft>
        <a:buClrTx/>
        <a:buSzTx/>
        <a:buFontTx/>
        <a:buNone/>
        <a:tabLst/>
        <a:defRPr b="0" baseline="0" cap="none" i="0" spc="0" strike="noStrike" sz="1800" u="none">
          <a:solidFill>
            <a:schemeClr val="tx1"/>
          </a:solidFill>
          <a:uFill>
            <a:solidFill>
              <a:srgbClr val="000000"/>
            </a:solidFill>
          </a:uFill>
          <a:latin typeface="+mn-lt"/>
          <a:ea typeface="+mn-ea"/>
          <a:cs typeface="+mn-cs"/>
          <a:sym typeface="Arial"/>
        </a:defRPr>
      </a:lvl7pPr>
      <a:lvl8pPr marL="0" marR="0" indent="1600200" algn="ctr" defTabSz="457200" latinLnBrk="0">
        <a:lnSpc>
          <a:spcPct val="100000"/>
        </a:lnSpc>
        <a:spcBef>
          <a:spcPts val="0"/>
        </a:spcBef>
        <a:spcAft>
          <a:spcPts val="0"/>
        </a:spcAft>
        <a:buClrTx/>
        <a:buSzTx/>
        <a:buFontTx/>
        <a:buNone/>
        <a:tabLst/>
        <a:defRPr b="0" baseline="0" cap="none" i="0" spc="0" strike="noStrike" sz="1800" u="none">
          <a:solidFill>
            <a:schemeClr val="tx1"/>
          </a:solidFill>
          <a:uFill>
            <a:solidFill>
              <a:srgbClr val="000000"/>
            </a:solidFill>
          </a:uFill>
          <a:latin typeface="+mn-lt"/>
          <a:ea typeface="+mn-ea"/>
          <a:cs typeface="+mn-cs"/>
          <a:sym typeface="Arial"/>
        </a:defRPr>
      </a:lvl8pPr>
      <a:lvl9pPr marL="0" marR="0" indent="1828800" algn="ctr" defTabSz="457200" latinLnBrk="0">
        <a:lnSpc>
          <a:spcPct val="100000"/>
        </a:lnSpc>
        <a:spcBef>
          <a:spcPts val="0"/>
        </a:spcBef>
        <a:spcAft>
          <a:spcPts val="0"/>
        </a:spcAft>
        <a:buClrTx/>
        <a:buSzTx/>
        <a:buFontTx/>
        <a:buNone/>
        <a:tabLst/>
        <a:defRPr b="0" baseline="0" cap="none" i="0" spc="0" strike="noStrike" sz="1800" u="none">
          <a:solidFill>
            <a:schemeClr val="tx1"/>
          </a:solidFill>
          <a:uFill>
            <a:solidFill>
              <a:srgbClr val="000000"/>
            </a:solidFill>
          </a:uFill>
          <a:latin typeface="+mn-lt"/>
          <a:ea typeface="+mn-ea"/>
          <a:cs typeface="+mn-cs"/>
          <a:sym typeface="Arial"/>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1.jpeg"/><Relationship Id="rId4" Type="http://schemas.openxmlformats.org/officeDocument/2006/relationships/image" Target="../media/image3.png"/><Relationship Id="rId5" Type="http://schemas.openxmlformats.org/officeDocument/2006/relationships/image" Target="../media/image6.png"/><Relationship Id="rId6" Type="http://schemas.openxmlformats.org/officeDocument/2006/relationships/image" Target="../media/image4.png"/><Relationship Id="rId7" Type="http://schemas.openxmlformats.org/officeDocument/2006/relationships/hyperlink" Target="mailto:mikkel.w@llentin.dk" TargetMode="Externa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tif"/></Relationships>

</file>

<file path=ppt/slides/_rels/slide1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tif"/><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tif"/><Relationship Id="rId7" Type="http://schemas.openxmlformats.org/officeDocument/2006/relationships/image" Target="../media/image12.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8.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3.png"/><Relationship Id="rId7" Type="http://schemas.openxmlformats.org/officeDocument/2006/relationships/image" Target="../media/image1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video" Target="../media/media1.mov"/><Relationship Id="rId7" Type="http://schemas.microsoft.com/office/2007/relationships/media" Target="../media/media1.mov"/><Relationship Id="rId8"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video" Target="../media/media2.mov"/><Relationship Id="rId7" Type="http://schemas.microsoft.com/office/2007/relationships/media" Target="../media/media2.mov"/><Relationship Id="rId8"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8.png"/><Relationship Id="rId7"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tif"/></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video" Target="../media/media3.mov"/><Relationship Id="rId7" Type="http://schemas.microsoft.com/office/2007/relationships/media" Target="../media/media3.mov"/><Relationship Id="rId8" Type="http://schemas.openxmlformats.org/officeDocument/2006/relationships/image" Target="../media/image21.png"/><Relationship Id="rId9" Type="http://schemas.openxmlformats.org/officeDocument/2006/relationships/hyperlink" Target="https://www.youtube.com/watch?v=BDujDOLre-8" TargetMode="External"/></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8.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video" Target="../media/media4.mov"/><Relationship Id="rId7" Type="http://schemas.microsoft.com/office/2007/relationships/media" Target="../media/media4.mov"/><Relationship Id="rId8" Type="http://schemas.openxmlformats.org/officeDocument/2006/relationships/image" Target="../media/image22.png"/><Relationship Id="rId9" Type="http://schemas.openxmlformats.org/officeDocument/2006/relationships/hyperlink" Target="https://www.youtube.com/watch?v=y-g2OmRXb0g" TargetMode="External"/></Relationships>

</file>

<file path=ppt/slides/_rels/slide31.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4.tif"/><Relationship Id="rId7" Type="http://schemas.openxmlformats.org/officeDocument/2006/relationships/image" Target="../media/image6.tif"/></Relationships>

</file>

<file path=ppt/slides/_rels/slide33.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3.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4.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5.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en.wikipedia.org/wiki/Effective_method" TargetMode="External"/><Relationship Id="rId7" Type="http://schemas.openxmlformats.org/officeDocument/2006/relationships/hyperlink" Target="https://en.wikipedia.org/wiki/Function_(mathematics)" TargetMode="External"/><Relationship Id="rId8" Type="http://schemas.openxmlformats.org/officeDocument/2006/relationships/hyperlink" Target="https://en.wikipedia.org/wiki/Null_string" TargetMode="External"/><Relationship Id="rId9" Type="http://schemas.openxmlformats.org/officeDocument/2006/relationships/hyperlink" Target="https://en.wikipedia.org/wiki/Computation" TargetMode="External"/><Relationship Id="rId10" Type="http://schemas.openxmlformats.org/officeDocument/2006/relationships/hyperlink" Target="https://en.wikipedia.org/wiki/Execution_(computing)" TargetMode="External"/><Relationship Id="rId11" Type="http://schemas.openxmlformats.org/officeDocument/2006/relationships/image" Target="../media/image7.tif"/></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6.png"/><Relationship Id="rId7" Type="http://schemas.openxmlformats.org/officeDocument/2006/relationships/hyperlink" Target="https://xkcd.com/974/" TargetMode="External"/></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27.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8.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8.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9.tif"/></Relationships>

</file>

<file path=ppt/slides/_rels/slide4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9.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0.png"/></Relationships>

</file>

<file path=ppt/slides/_rels/slide4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6.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1.png"/><Relationship Id="rId7" Type="http://schemas.openxmlformats.org/officeDocument/2006/relationships/image" Target="../media/image32.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9.png"/></Relationships>

</file>

<file path=ppt/slides/_rels/slide5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34.png"/></Relationships>

</file>

<file path=ppt/slides/_rels/slide5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0.tif"/></Relationships>

</file>

<file path=ppt/slides/_rels/slide5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35.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1.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hyperlink" Target="https://fiftyexamples.readthedocs.org/en/latest/algorithms.html" TargetMode="External"/></Relationships>

</file>

<file path=ppt/slides/_rels/slide5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5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jpeg"/></Relationships>

</file>

<file path=ppt/slides/_rels/slide5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jpeg"/></Relationships>

</file>

<file path=ppt/slides/_rels/slide5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0.png"/></Relationships>

</file>

<file path=ppt/slides/_rels/slide6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2.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5" name="CFIN logo-engelsk+DK-20x20cm.png" descr="CFIN logo-engelsk+DK-20x20cm.png"/>
          <p:cNvPicPr>
            <a:picLocks noChangeAspect="0"/>
          </p:cNvPicPr>
          <p:nvPr/>
        </p:nvPicPr>
        <p:blipFill>
          <a:blip r:embed="rId2">
            <a:extLst/>
          </a:blip>
          <a:stretch>
            <a:fillRect/>
          </a:stretch>
        </p:blipFill>
        <p:spPr>
          <a:xfrm>
            <a:off x="466725" y="549275"/>
            <a:ext cx="1450975" cy="1419225"/>
          </a:xfrm>
          <a:prstGeom prst="rect">
            <a:avLst/>
          </a:prstGeom>
          <a:ln w="12700">
            <a:solidFill>
              <a:srgbClr val="000000"/>
            </a:solidFill>
            <a:miter lim="400000"/>
          </a:ln>
        </p:spPr>
      </p:pic>
      <p:pic>
        <p:nvPicPr>
          <p:cNvPr id="386" name="AU billedfrise til poster- lille.jpg" descr="AU billedfrise til poster- lille.jpg"/>
          <p:cNvPicPr>
            <a:picLocks noChangeAspect="0"/>
          </p:cNvPicPr>
          <p:nvPr/>
        </p:nvPicPr>
        <p:blipFill>
          <a:blip r:embed="rId3">
            <a:extLst/>
          </a:blip>
          <a:srcRect l="58178" t="0" r="0" b="0"/>
          <a:stretch>
            <a:fillRect/>
          </a:stretch>
        </p:blipFill>
        <p:spPr>
          <a:xfrm>
            <a:off x="1941512" y="1174750"/>
            <a:ext cx="7270751" cy="792163"/>
          </a:xfrm>
          <a:prstGeom prst="rect">
            <a:avLst/>
          </a:prstGeom>
          <a:ln w="12700">
            <a:miter lim="400000"/>
          </a:ln>
        </p:spPr>
      </p:pic>
      <p:sp>
        <p:nvSpPr>
          <p:cNvPr id="387" name="Center of Functionally Integrative Neuroscience…"/>
          <p:cNvSpPr txBox="1"/>
          <p:nvPr/>
        </p:nvSpPr>
        <p:spPr>
          <a:xfrm>
            <a:off x="1954212" y="582612"/>
            <a:ext cx="6337301"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600"/>
              </a:spcBef>
              <a:buClr>
                <a:srgbClr val="B7402F"/>
              </a:buClr>
              <a:buFont typeface="Helvetica"/>
              <a:defRPr sz="1000">
                <a:solidFill>
                  <a:srgbClr val="B7402F"/>
                </a:solidFill>
                <a:uFill>
                  <a:solidFill>
                    <a:srgbClr val="B7402F"/>
                  </a:solidFill>
                </a:uFill>
                <a:latin typeface="Helvetica"/>
                <a:ea typeface="Helvetica"/>
                <a:cs typeface="Helvetica"/>
                <a:sym typeface="Helvetica"/>
              </a:defRPr>
            </a:pPr>
            <a:r>
              <a:rPr sz="1800">
                <a:solidFill>
                  <a:srgbClr val="000000"/>
                </a:solidFill>
              </a:rPr>
              <a:t>Center of Functionally Integrative Neuroscience</a:t>
            </a:r>
          </a:p>
          <a:p>
            <a:pPr>
              <a:lnSpc>
                <a:spcPct val="50000"/>
              </a:lnSpc>
              <a:spcBef>
                <a:spcPts val="1100"/>
              </a:spcBef>
              <a:buClr>
                <a:srgbClr val="000000"/>
              </a:buClr>
              <a:buFont typeface="Helvetica"/>
              <a:defRPr>
                <a:latin typeface="Helvetica"/>
                <a:ea typeface="Helvetica"/>
                <a:cs typeface="Helvetica"/>
                <a:sym typeface="Helvetica"/>
              </a:defRPr>
            </a:pPr>
            <a:r>
              <a:rPr sz="1000"/>
              <a:t>Aarhus University/ Aarhus University Hospital - </a:t>
            </a:r>
            <a:r>
              <a:rPr sz="1000">
                <a:solidFill>
                  <a:srgbClr val="0042AA"/>
                </a:solidFill>
                <a:uFill>
                  <a:solidFill>
                    <a:srgbClr val="B7402F"/>
                  </a:solidFill>
                </a:uFill>
              </a:rPr>
              <a:t>DENMARK</a:t>
            </a:r>
          </a:p>
        </p:txBody>
      </p:sp>
      <p:pic>
        <p:nvPicPr>
          <p:cNvPr id="388" name="foo.png" descr="foo.png"/>
          <p:cNvPicPr>
            <a:picLocks noChangeAspect="0"/>
          </p:cNvPicPr>
          <p:nvPr/>
        </p:nvPicPr>
        <p:blipFill>
          <a:blip r:embed="rId4">
            <a:extLst/>
          </a:blip>
          <a:stretch>
            <a:fillRect/>
          </a:stretch>
        </p:blipFill>
        <p:spPr>
          <a:xfrm>
            <a:off x="7524750" y="620712"/>
            <a:ext cx="479425" cy="479426"/>
          </a:xfrm>
          <a:prstGeom prst="rect">
            <a:avLst/>
          </a:prstGeom>
          <a:ln w="12700">
            <a:miter lim="400000"/>
          </a:ln>
        </p:spPr>
      </p:pic>
      <p:pic>
        <p:nvPicPr>
          <p:cNvPr id="389" name="AUH logo ikon-uden tekst-sort.png" descr="AUH logo ikon-uden tekst-sort.png"/>
          <p:cNvPicPr>
            <a:picLocks noChangeAspect="0"/>
          </p:cNvPicPr>
          <p:nvPr/>
        </p:nvPicPr>
        <p:blipFill>
          <a:blip r:embed="rId5">
            <a:extLst/>
          </a:blip>
          <a:stretch>
            <a:fillRect/>
          </a:stretch>
        </p:blipFill>
        <p:spPr>
          <a:xfrm>
            <a:off x="8101012" y="620712"/>
            <a:ext cx="400051" cy="481013"/>
          </a:xfrm>
          <a:prstGeom prst="rect">
            <a:avLst/>
          </a:prstGeom>
          <a:ln w="12700">
            <a:miter lim="400000"/>
          </a:ln>
        </p:spPr>
      </p:pic>
      <p:pic>
        <p:nvPicPr>
          <p:cNvPr id="390" name="AU billedfrise til poster- lille.jpg" descr="AU billedfrise til poster- lille.jpg"/>
          <p:cNvPicPr>
            <a:picLocks noChangeAspect="0"/>
          </p:cNvPicPr>
          <p:nvPr/>
        </p:nvPicPr>
        <p:blipFill>
          <a:blip r:embed="rId3">
            <a:extLst/>
          </a:blip>
          <a:srcRect l="1991" t="0" r="95431" b="0"/>
          <a:stretch>
            <a:fillRect/>
          </a:stretch>
        </p:blipFill>
        <p:spPr>
          <a:xfrm>
            <a:off x="0" y="1173162"/>
            <a:ext cx="447675" cy="792163"/>
          </a:xfrm>
          <a:prstGeom prst="rect">
            <a:avLst/>
          </a:prstGeom>
          <a:ln w="12700">
            <a:miter lim="400000"/>
          </a:ln>
        </p:spPr>
      </p:pic>
      <p:sp>
        <p:nvSpPr>
          <p:cNvPr id="391" name="Cognitive Science…"/>
          <p:cNvSpPr txBox="1"/>
          <p:nvPr/>
        </p:nvSpPr>
        <p:spPr>
          <a:xfrm>
            <a:off x="5381625" y="5953125"/>
            <a:ext cx="2298700" cy="495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40000"/>
              </a:lnSpc>
              <a:spcBef>
                <a:spcPts val="1100"/>
              </a:spcBef>
              <a:buClr>
                <a:srgbClr val="000000"/>
              </a:buClr>
              <a:buFont typeface="Helvetica"/>
              <a:defRPr>
                <a:latin typeface="Helvetica"/>
                <a:ea typeface="Helvetica"/>
                <a:cs typeface="Helvetica"/>
                <a:sym typeface="Helvetica"/>
              </a:defRPr>
            </a:pPr>
            <a:r>
              <a:rPr sz="1500"/>
              <a:t>Cognitive Science</a:t>
            </a:r>
            <a:endParaRPr sz="1000"/>
          </a:p>
          <a:p>
            <a:pPr>
              <a:lnSpc>
                <a:spcPct val="40000"/>
              </a:lnSpc>
              <a:spcBef>
                <a:spcPts val="1100"/>
              </a:spcBef>
              <a:buClr>
                <a:srgbClr val="000000"/>
              </a:buClr>
              <a:buFont typeface="Helvetica"/>
              <a:defRPr>
                <a:latin typeface="Helvetica"/>
                <a:ea typeface="Helvetica"/>
                <a:cs typeface="Helvetica"/>
                <a:sym typeface="Helvetica"/>
              </a:defRPr>
            </a:pPr>
            <a:r>
              <a:rPr sz="1000"/>
              <a:t>Aarhus University - </a:t>
            </a:r>
            <a:r>
              <a:rPr sz="1000">
                <a:solidFill>
                  <a:srgbClr val="0042AA"/>
                </a:solidFill>
                <a:uFill>
                  <a:solidFill>
                    <a:srgbClr val="B7402F"/>
                  </a:solidFill>
                </a:uFill>
              </a:rPr>
              <a:t>DENMARK</a:t>
            </a:r>
          </a:p>
        </p:txBody>
      </p:sp>
      <p:sp>
        <p:nvSpPr>
          <p:cNvPr id="392" name="Rectangle"/>
          <p:cNvSpPr/>
          <p:nvPr/>
        </p:nvSpPr>
        <p:spPr>
          <a:xfrm>
            <a:off x="5219700" y="5734050"/>
            <a:ext cx="3455988" cy="935038"/>
          </a:xfrm>
          <a:prstGeom prst="rect">
            <a:avLst/>
          </a:prstGeom>
          <a:ln w="12700">
            <a:solidFill>
              <a:srgbClr val="0042AA"/>
            </a:solidFill>
            <a:miter lim="400000"/>
          </a:ln>
        </p:spPr>
        <p:txBody>
          <a:bodyPr lIns="50800" tIns="50800" rIns="50800" bIns="50800" anchor="ctr"/>
          <a:lstStyle/>
          <a:p>
            <a:pPr/>
          </a:p>
        </p:txBody>
      </p:sp>
      <p:pic>
        <p:nvPicPr>
          <p:cNvPr id="393" name="logo-t-1a171b.pdf" descr="logo-t-1a171b.pdf"/>
          <p:cNvPicPr>
            <a:picLocks noChangeAspect="1"/>
          </p:cNvPicPr>
          <p:nvPr/>
        </p:nvPicPr>
        <p:blipFill>
          <a:blip r:embed="rId6">
            <a:extLst/>
          </a:blip>
          <a:srcRect l="0" t="0" r="81297" b="65135"/>
          <a:stretch>
            <a:fillRect/>
          </a:stretch>
        </p:blipFill>
        <p:spPr>
          <a:xfrm>
            <a:off x="7422078" y="5907066"/>
            <a:ext cx="1064160" cy="608034"/>
          </a:xfrm>
          <a:prstGeom prst="rect">
            <a:avLst/>
          </a:prstGeom>
          <a:ln w="12700"/>
        </p:spPr>
      </p:pic>
      <p:sp>
        <p:nvSpPr>
          <p:cNvPr id="394" name="Introduction to Cognitive Science 8. Problem solving"/>
          <p:cNvSpPr txBox="1"/>
          <p:nvPr>
            <p:ph type="title"/>
          </p:nvPr>
        </p:nvSpPr>
        <p:spPr>
          <a:prstGeom prst="rect">
            <a:avLst/>
          </a:prstGeom>
        </p:spPr>
        <p:txBody>
          <a:bodyPr/>
          <a:lstStyle/>
          <a:p>
            <a:pPr/>
            <a:r>
              <a:t>Introduction to Cognitive Science</a:t>
            </a:r>
          </a:p>
          <a:p>
            <a:pPr/>
            <a:r>
              <a:t>8. Problem solving</a:t>
            </a:r>
          </a:p>
        </p:txBody>
      </p:sp>
      <p:sp>
        <p:nvSpPr>
          <p:cNvPr id="395" name="Mikkel Wallentin…"/>
          <p:cNvSpPr txBox="1"/>
          <p:nvPr>
            <p:ph type="body" sz="quarter" idx="1"/>
          </p:nvPr>
        </p:nvSpPr>
        <p:spPr>
          <a:xfrm>
            <a:off x="469900" y="4365625"/>
            <a:ext cx="8204200" cy="1358900"/>
          </a:xfrm>
          <a:prstGeom prst="rect">
            <a:avLst/>
          </a:prstGeom>
        </p:spPr>
        <p:txBody>
          <a:bodyPr/>
          <a:lstStyle/>
          <a:p>
            <a:pPr/>
            <a:r>
              <a:t>Mikkel Wallentin</a:t>
            </a:r>
          </a:p>
          <a:p>
            <a:pPr>
              <a:defRPr sz="1200"/>
            </a:pPr>
            <a:r>
              <a:rPr u="sng">
                <a:hlinkClick r:id="rId7" invalidUrl="" action="" tgtFrame="" tooltip="" history="1" highlightClick="0" endSnd="0"/>
              </a:rPr>
              <a:t>mikkel.w@llentin.dk</a:t>
            </a:r>
          </a:p>
          <a:p>
            <a:pPr>
              <a:defRPr sz="1800"/>
            </a:pPr>
            <a:r>
              <a:t>Cognitive Science BSc</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7" name="Image" descr="Image"/>
          <p:cNvPicPr>
            <a:picLocks noChangeAspect="1"/>
          </p:cNvPicPr>
          <p:nvPr/>
        </p:nvPicPr>
        <p:blipFill>
          <a:blip r:embed="rId2">
            <a:extLst/>
          </a:blip>
          <a:stretch>
            <a:fillRect/>
          </a:stretch>
        </p:blipFill>
        <p:spPr>
          <a:xfrm>
            <a:off x="334402" y="1537097"/>
            <a:ext cx="8710115" cy="3493958"/>
          </a:xfrm>
          <a:prstGeom prst="rect">
            <a:avLst/>
          </a:prstGeom>
          <a:ln w="12700"/>
          <a:effectLst>
            <a:outerShdw sx="100000" sy="100000" kx="0" ky="0" algn="b" rotWithShape="0" blurRad="63500" dist="76200" dir="3172507">
              <a:srgbClr val="000000">
                <a:alpha val="50000"/>
              </a:srgbClr>
            </a:outerShdw>
          </a:effectLst>
        </p:spPr>
      </p:pic>
      <p:sp>
        <p:nvSpPr>
          <p:cNvPr id="578" name="It all starts with experience…"/>
          <p:cNvSpPr txBox="1"/>
          <p:nvPr>
            <p:ph type="title"/>
          </p:nvPr>
        </p:nvSpPr>
        <p:spPr>
          <a:xfrm>
            <a:off x="457200" y="-60326"/>
            <a:ext cx="8229600" cy="1508126"/>
          </a:xfrm>
          <a:prstGeom prst="rect">
            <a:avLst/>
          </a:prstGeom>
        </p:spPr>
        <p:txBody>
          <a:bodyPr/>
          <a:lstStyle/>
          <a:p>
            <a:pPr/>
            <a:r>
              <a:t>It all starts with experience…</a:t>
            </a:r>
          </a:p>
        </p:txBody>
      </p:sp>
      <p:sp>
        <p:nvSpPr>
          <p:cNvPr id="579" name="Rectangle"/>
          <p:cNvSpPr/>
          <p:nvPr/>
        </p:nvSpPr>
        <p:spPr>
          <a:xfrm>
            <a:off x="5502524" y="2788093"/>
            <a:ext cx="1415952" cy="496691"/>
          </a:xfrm>
          <a:prstGeom prst="rect">
            <a:avLst/>
          </a:prstGeom>
          <a:ln w="38100">
            <a:solidFill>
              <a:schemeClr val="accent5">
                <a:hueOff val="-152896"/>
                <a:lumOff val="12368"/>
              </a:schemeClr>
            </a:solidFill>
          </a:ln>
        </p:spPr>
        <p:txBody>
          <a:bodyPr lIns="50800" tIns="50800" rIns="50800" bIns="50800" anchor="ctr"/>
          <a:lstStyle/>
          <a:p>
            <a:pPr>
              <a:defRPr>
                <a:solidFill>
                  <a:schemeClr val="accent5">
                    <a:hueOff val="-152896"/>
                    <a:lumOff val="12368"/>
                  </a:schemeClr>
                </a:solidFill>
              </a:defRPr>
            </a:pPr>
          </a:p>
        </p:txBody>
      </p:sp>
      <p:sp>
        <p:nvSpPr>
          <p:cNvPr id="580" name="Line"/>
          <p:cNvSpPr/>
          <p:nvPr/>
        </p:nvSpPr>
        <p:spPr>
          <a:xfrm flipV="1">
            <a:off x="1155900" y="4529585"/>
            <a:ext cx="1" cy="911766"/>
          </a:xfrm>
          <a:prstGeom prst="line">
            <a:avLst/>
          </a:prstGeom>
          <a:ln w="38100">
            <a:solidFill>
              <a:schemeClr val="accent3">
                <a:hueOff val="-274225"/>
                <a:satOff val="26768"/>
                <a:lumOff val="11368"/>
              </a:schemeClr>
            </a:solidFill>
          </a:ln>
        </p:spPr>
        <p:txBody>
          <a:bodyPr lIns="0" tIns="0" rIns="0" bIns="0"/>
          <a:lstStyle/>
          <a:p>
            <a:pPr/>
          </a:p>
        </p:txBody>
      </p:sp>
      <p:sp>
        <p:nvSpPr>
          <p:cNvPr id="581" name="Concrete…"/>
          <p:cNvSpPr txBox="1"/>
          <p:nvPr/>
        </p:nvSpPr>
        <p:spPr>
          <a:xfrm>
            <a:off x="-120450" y="5200986"/>
            <a:ext cx="2137629" cy="802829"/>
          </a:xfrm>
          <a:prstGeom prst="rect">
            <a:avLst/>
          </a:prstGeom>
          <a:solidFill>
            <a:schemeClr val="accent3">
              <a:hueOff val="-274225"/>
              <a:satOff val="26768"/>
              <a:lumOff val="11368"/>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solidFill>
                  <a:schemeClr val="accent3">
                    <a:hueOff val="914337"/>
                    <a:satOff val="31515"/>
                    <a:lumOff val="-30790"/>
                  </a:schemeClr>
                </a:solidFill>
              </a:defRPr>
            </a:pPr>
            <a:r>
              <a:t>Concrete</a:t>
            </a:r>
          </a:p>
          <a:p>
            <a:pPr>
              <a:defRPr sz="2400">
                <a:solidFill>
                  <a:schemeClr val="accent3">
                    <a:hueOff val="914337"/>
                    <a:satOff val="31515"/>
                    <a:lumOff val="-30790"/>
                  </a:schemeClr>
                </a:solidFill>
              </a:defRPr>
            </a:pPr>
            <a:r>
              <a:t>Context bound</a:t>
            </a:r>
          </a:p>
        </p:txBody>
      </p:sp>
      <p:sp>
        <p:nvSpPr>
          <p:cNvPr id="582" name="Rectangle"/>
          <p:cNvSpPr/>
          <p:nvPr/>
        </p:nvSpPr>
        <p:spPr>
          <a:xfrm>
            <a:off x="1685530" y="3853333"/>
            <a:ext cx="1034951" cy="700734"/>
          </a:xfrm>
          <a:prstGeom prst="rect">
            <a:avLst/>
          </a:prstGeom>
          <a:ln w="38100">
            <a:solidFill>
              <a:schemeClr val="accent6">
                <a:satOff val="18029"/>
                <a:lumOff val="12067"/>
              </a:schemeClr>
            </a:solidFill>
          </a:ln>
        </p:spPr>
        <p:txBody>
          <a:bodyPr lIns="50800" tIns="50800" rIns="50800" bIns="50800" anchor="ctr"/>
          <a:lstStyle/>
          <a:p>
            <a:pPr>
              <a:defRPr>
                <a:solidFill>
                  <a:schemeClr val="accent5">
                    <a:hueOff val="-152896"/>
                    <a:lumOff val="12368"/>
                  </a:schemeClr>
                </a:solidFill>
              </a:defRPr>
            </a:pPr>
          </a:p>
        </p:txBody>
      </p:sp>
      <p:sp>
        <p:nvSpPr>
          <p:cNvPr id="583" name="Line"/>
          <p:cNvSpPr/>
          <p:nvPr/>
        </p:nvSpPr>
        <p:spPr>
          <a:xfrm flipV="1">
            <a:off x="2489400" y="4529585"/>
            <a:ext cx="1" cy="911766"/>
          </a:xfrm>
          <a:prstGeom prst="line">
            <a:avLst/>
          </a:prstGeom>
          <a:ln w="38100">
            <a:solidFill>
              <a:schemeClr val="accent6">
                <a:satOff val="18029"/>
                <a:lumOff val="12067"/>
              </a:schemeClr>
            </a:solidFill>
          </a:ln>
        </p:spPr>
        <p:txBody>
          <a:bodyPr lIns="0" tIns="0" rIns="0" bIns="0"/>
          <a:lstStyle/>
          <a:p>
            <a:pPr/>
          </a:p>
        </p:txBody>
      </p:sp>
      <p:sp>
        <p:nvSpPr>
          <p:cNvPr id="584" name="Abstract…"/>
          <p:cNvSpPr txBox="1"/>
          <p:nvPr/>
        </p:nvSpPr>
        <p:spPr>
          <a:xfrm>
            <a:off x="2061291" y="5193089"/>
            <a:ext cx="1815267" cy="802830"/>
          </a:xfrm>
          <a:prstGeom prst="rect">
            <a:avLst/>
          </a:prstGeom>
          <a:solidFill>
            <a:schemeClr val="accent6">
              <a:satOff val="18029"/>
              <a:lumOff val="12067"/>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solidFill>
                  <a:schemeClr val="accent6">
                    <a:hueOff val="-146070"/>
                    <a:satOff val="-10048"/>
                    <a:lumOff val="-30626"/>
                  </a:schemeClr>
                </a:solidFill>
              </a:defRPr>
            </a:pPr>
            <a:r>
              <a:t>Abstract</a:t>
            </a:r>
          </a:p>
          <a:p>
            <a:pPr>
              <a:defRPr sz="2400">
                <a:solidFill>
                  <a:schemeClr val="accent6">
                    <a:hueOff val="-146070"/>
                    <a:satOff val="-10048"/>
                    <a:lumOff val="-30626"/>
                  </a:schemeClr>
                </a:solidFill>
              </a:defRPr>
            </a:pPr>
            <a:r>
              <a:t>Context free</a:t>
            </a:r>
          </a:p>
        </p:txBody>
      </p:sp>
      <p:sp>
        <p:nvSpPr>
          <p:cNvPr id="585" name="Rectangle"/>
          <p:cNvSpPr/>
          <p:nvPr/>
        </p:nvSpPr>
        <p:spPr>
          <a:xfrm>
            <a:off x="930524" y="2788093"/>
            <a:ext cx="1415952" cy="496691"/>
          </a:xfrm>
          <a:prstGeom prst="rect">
            <a:avLst/>
          </a:prstGeom>
          <a:ln w="38100">
            <a:solidFill>
              <a:schemeClr val="accent2">
                <a:hueOff val="-85259"/>
                <a:satOff val="14347"/>
                <a:lumOff val="22373"/>
              </a:schemeClr>
            </a:solidFill>
          </a:ln>
        </p:spPr>
        <p:txBody>
          <a:bodyPr lIns="50800" tIns="50800" rIns="50800" bIns="50800" anchor="ctr"/>
          <a:lstStyle/>
          <a:p>
            <a:pPr/>
          </a:p>
        </p:txBody>
      </p:sp>
      <p:grpSp>
        <p:nvGrpSpPr>
          <p:cNvPr id="588" name="Group"/>
          <p:cNvGrpSpPr/>
          <p:nvPr/>
        </p:nvGrpSpPr>
        <p:grpSpPr>
          <a:xfrm>
            <a:off x="-8809" y="85248"/>
            <a:ext cx="1171139" cy="5127503"/>
            <a:chOff x="0" y="0"/>
            <a:chExt cx="1171138" cy="5127501"/>
          </a:xfrm>
        </p:grpSpPr>
        <p:sp>
          <p:nvSpPr>
            <p:cNvPr id="586" name="Line"/>
            <p:cNvSpPr/>
            <p:nvPr/>
          </p:nvSpPr>
          <p:spPr>
            <a:xfrm flipV="1">
              <a:off x="72508" y="450183"/>
              <a:ext cx="1" cy="4677319"/>
            </a:xfrm>
            <a:prstGeom prst="line">
              <a:avLst/>
            </a:prstGeom>
            <a:noFill/>
            <a:ln w="38100" cap="flat">
              <a:solidFill>
                <a:schemeClr val="accent3">
                  <a:hueOff val="-274225"/>
                  <a:satOff val="26768"/>
                  <a:lumOff val="11368"/>
                </a:schemeClr>
              </a:solidFill>
              <a:prstDash val="solid"/>
              <a:round/>
            </a:ln>
            <a:effectLst/>
          </p:spPr>
          <p:txBody>
            <a:bodyPr wrap="square" lIns="0" tIns="0" rIns="0" bIns="0" numCol="1" anchor="t">
              <a:noAutofit/>
            </a:bodyPr>
            <a:lstStyle/>
            <a:p>
              <a:pPr/>
            </a:p>
          </p:txBody>
        </p:sp>
        <p:sp>
          <p:nvSpPr>
            <p:cNvPr id="587" name="EVENT"/>
            <p:cNvSpPr txBox="1"/>
            <p:nvPr/>
          </p:nvSpPr>
          <p:spPr>
            <a:xfrm>
              <a:off x="0" y="-1"/>
              <a:ext cx="1171139" cy="447230"/>
            </a:xfrm>
            <a:prstGeom prst="rect">
              <a:avLst/>
            </a:prstGeom>
            <a:solidFill>
              <a:schemeClr val="accent3">
                <a:hueOff val="-274225"/>
                <a:satOff val="26768"/>
                <a:lumOff val="11368"/>
              </a:scheme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lvl1pPr>
                <a:defRPr sz="2400">
                  <a:solidFill>
                    <a:schemeClr val="accent3">
                      <a:hueOff val="914337"/>
                      <a:satOff val="31515"/>
                      <a:lumOff val="-30790"/>
                    </a:schemeClr>
                  </a:solidFill>
                </a:defRPr>
              </a:lvl1pPr>
            </a:lstStyle>
            <a:p>
              <a:pPr/>
              <a:r>
                <a:t>EVENT</a:t>
              </a:r>
            </a:p>
          </p:txBody>
        </p:sp>
      </p:grpSp>
      <p:sp>
        <p:nvSpPr>
          <p:cNvPr id="589" name="Sensory stores…"/>
          <p:cNvSpPr/>
          <p:nvPr/>
        </p:nvSpPr>
        <p:spPr>
          <a:xfrm>
            <a:off x="812800" y="846439"/>
            <a:ext cx="1958529" cy="628651"/>
          </a:xfrm>
          <a:prstGeom prst="roundRect">
            <a:avLst>
              <a:gd name="adj" fmla="val 30303"/>
            </a:avLst>
          </a:prstGeom>
          <a:solidFill>
            <a:srgbClr val="E1E9E9"/>
          </a:solidFill>
          <a:ln w="25400">
            <a:solidFill>
              <a:schemeClr val="accent3">
                <a:hueOff val="362282"/>
                <a:satOff val="31803"/>
                <a:lumOff val="-18242"/>
              </a:schemeClr>
            </a:solidFill>
          </a:ln>
          <a:extLst>
            <a:ext uri="{C572A759-6A51-4108-AA02-DFA0A04FC94B}">
              <ma14:wrappingTextBoxFlag xmlns:ma14="http://schemas.microsoft.com/office/mac/drawingml/2011/main" val="1"/>
            </a:ext>
          </a:extLst>
        </p:spPr>
        <p:txBody>
          <a:bodyPr lIns="50800" tIns="50800" rIns="50800" bIns="50800" anchor="ctr"/>
          <a:lstStyle/>
          <a:p>
            <a:pPr algn="ctr">
              <a:defRPr sz="1600"/>
            </a:pPr>
            <a:r>
              <a:t>Sensory stores</a:t>
            </a:r>
          </a:p>
          <a:p>
            <a:pPr algn="ctr">
              <a:defRPr i="1" sz="1600"/>
            </a:pPr>
            <a:r>
              <a:t>hearing, vision, etc</a:t>
            </a:r>
          </a:p>
        </p:txBody>
      </p:sp>
      <p:sp>
        <p:nvSpPr>
          <p:cNvPr id="590" name="Scripts decontextualizes events"/>
          <p:cNvSpPr/>
          <p:nvPr/>
        </p:nvSpPr>
        <p:spPr>
          <a:xfrm>
            <a:off x="107058" y="4967400"/>
            <a:ext cx="3722094" cy="1270001"/>
          </a:xfrm>
          <a:prstGeom prst="rightArrow">
            <a:avLst>
              <a:gd name="adj1" fmla="val 32000"/>
              <a:gd name="adj2" fmla="val 64000"/>
            </a:avLst>
          </a:prstGeom>
          <a:solidFill>
            <a:schemeClr val="accent4">
              <a:hueOff val="-1081314"/>
              <a:satOff val="4338"/>
              <a:lumOff val="-8931"/>
              <a:alpha val="7060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Scripts decontextualizes events</a:t>
            </a:r>
          </a:p>
        </p:txBody>
      </p:sp>
      <p:grpSp>
        <p:nvGrpSpPr>
          <p:cNvPr id="594" name="Group"/>
          <p:cNvGrpSpPr/>
          <p:nvPr/>
        </p:nvGrpSpPr>
        <p:grpSpPr>
          <a:xfrm>
            <a:off x="624801" y="155520"/>
            <a:ext cx="1810745" cy="909934"/>
            <a:chOff x="0" y="0"/>
            <a:chExt cx="1810743" cy="909933"/>
          </a:xfrm>
        </p:grpSpPr>
        <p:sp>
          <p:nvSpPr>
            <p:cNvPr id="591" name="Arrow"/>
            <p:cNvSpPr/>
            <p:nvPr/>
          </p:nvSpPr>
          <p:spPr>
            <a:xfrm rot="4670299">
              <a:off x="27948" y="403100"/>
              <a:ext cx="483062" cy="447229"/>
            </a:xfrm>
            <a:prstGeom prst="rightArrow">
              <a:avLst>
                <a:gd name="adj1" fmla="val 32000"/>
                <a:gd name="adj2" fmla="val 64000"/>
              </a:avLst>
            </a:prstGeom>
            <a:solidFill>
              <a:schemeClr val="accent3">
                <a:hueOff val="362282"/>
                <a:satOff val="31803"/>
                <a:lumOff val="-18242"/>
                <a:alpha val="70608"/>
              </a:schemeClr>
            </a:solidFill>
            <a:ln w="12700" cap="flat">
              <a:noFill/>
              <a:miter lim="400000"/>
            </a:ln>
            <a:effectLst/>
          </p:spPr>
          <p:txBody>
            <a:bodyPr wrap="square" lIns="50800" tIns="50800" rIns="50800" bIns="50800" numCol="1" anchor="ctr">
              <a:noAutofit/>
            </a:bodyPr>
            <a:lstStyle/>
            <a:p>
              <a:pPr/>
            </a:p>
          </p:txBody>
        </p:sp>
        <p:sp>
          <p:nvSpPr>
            <p:cNvPr id="592" name="Arrow"/>
            <p:cNvSpPr/>
            <p:nvPr/>
          </p:nvSpPr>
          <p:spPr>
            <a:xfrm rot="3264212">
              <a:off x="325576" y="294346"/>
              <a:ext cx="540766" cy="395830"/>
            </a:xfrm>
            <a:prstGeom prst="rightArrow">
              <a:avLst>
                <a:gd name="adj1" fmla="val 32000"/>
                <a:gd name="adj2" fmla="val 64000"/>
              </a:avLst>
            </a:prstGeom>
            <a:solidFill>
              <a:schemeClr val="accent3">
                <a:hueOff val="362282"/>
                <a:satOff val="31803"/>
                <a:lumOff val="-18242"/>
                <a:alpha val="70608"/>
              </a:schemeClr>
            </a:solidFill>
            <a:ln w="12700" cap="flat">
              <a:noFill/>
              <a:miter lim="400000"/>
            </a:ln>
            <a:effectLst/>
          </p:spPr>
          <p:txBody>
            <a:bodyPr wrap="square" lIns="50800" tIns="50800" rIns="50800" bIns="50800" numCol="1" anchor="ctr">
              <a:noAutofit/>
            </a:bodyPr>
            <a:lstStyle/>
            <a:p>
              <a:pPr/>
            </a:p>
          </p:txBody>
        </p:sp>
        <p:sp>
          <p:nvSpPr>
            <p:cNvPr id="593" name="Arrow"/>
            <p:cNvSpPr/>
            <p:nvPr/>
          </p:nvSpPr>
          <p:spPr>
            <a:xfrm rot="1344946">
              <a:off x="453114" y="239103"/>
              <a:ext cx="1332502" cy="395830"/>
            </a:xfrm>
            <a:prstGeom prst="rightArrow">
              <a:avLst>
                <a:gd name="adj1" fmla="val 32000"/>
                <a:gd name="adj2" fmla="val 64000"/>
              </a:avLst>
            </a:prstGeom>
            <a:solidFill>
              <a:schemeClr val="accent3">
                <a:hueOff val="362282"/>
                <a:satOff val="31803"/>
                <a:lumOff val="-18242"/>
                <a:alpha val="70608"/>
              </a:schemeClr>
            </a:solidFill>
            <a:ln w="12700" cap="flat">
              <a:noFill/>
              <a:miter lim="400000"/>
            </a:ln>
            <a:effectLst/>
          </p:spPr>
          <p:txBody>
            <a:bodyPr wrap="square" lIns="50800" tIns="50800" rIns="50800" bIns="50800" numCol="1" anchor="ctr">
              <a:noAutofit/>
            </a:bodyPr>
            <a:lstStyle/>
            <a:p>
              <a:pPr/>
            </a:p>
          </p:txBody>
        </p:sp>
      </p:grpSp>
      <p:sp>
        <p:nvSpPr>
          <p:cNvPr id="595"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sp>
        <p:nvSpPr>
          <p:cNvPr id="596" name="Line"/>
          <p:cNvSpPr/>
          <p:nvPr/>
        </p:nvSpPr>
        <p:spPr>
          <a:xfrm flipH="1">
            <a:off x="2653053" y="2069762"/>
            <a:ext cx="360822" cy="1"/>
          </a:xfrm>
          <a:prstGeom prst="line">
            <a:avLst/>
          </a:prstGeom>
          <a:ln w="38100">
            <a:solidFill>
              <a:srgbClr val="000000"/>
            </a:solidFill>
            <a:miter lim="400000"/>
            <a:headEnd type="stealth"/>
          </a:ln>
        </p:spPr>
        <p:txBody>
          <a:bodyPr lIns="0" tIns="0" rIns="0" bIns="0"/>
          <a:lstStyle/>
          <a:p>
            <a:pPr/>
          </a:p>
        </p:txBody>
      </p:sp>
      <p:pic>
        <p:nvPicPr>
          <p:cNvPr id="597" name="aas_c.png" descr="aas_c.png"/>
          <p:cNvPicPr>
            <a:picLocks noChangeAspect="0"/>
          </p:cNvPicPr>
          <p:nvPr/>
        </p:nvPicPr>
        <p:blipFill>
          <a:blip r:embed="rId3">
            <a:extLst/>
          </a:blip>
          <a:srcRect l="37881" t="0" r="24217" b="33779"/>
          <a:stretch>
            <a:fillRect/>
          </a:stretch>
        </p:blipFill>
        <p:spPr>
          <a:xfrm>
            <a:off x="5338762" y="6165850"/>
            <a:ext cx="385763" cy="387350"/>
          </a:xfrm>
          <a:prstGeom prst="rect">
            <a:avLst/>
          </a:prstGeom>
          <a:ln w="12700">
            <a:miter lim="400000"/>
          </a:ln>
        </p:spPr>
      </p:pic>
      <p:sp>
        <p:nvSpPr>
          <p:cNvPr id="598"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599" name="CFIN spirallogo uden tekst-sorthvid.png" descr="CFIN spirallogo uden tekst-sorthvid.png"/>
          <p:cNvPicPr>
            <a:picLocks noChangeAspect="0"/>
          </p:cNvPicPr>
          <p:nvPr/>
        </p:nvPicPr>
        <p:blipFill>
          <a:blip r:embed="rId4">
            <a:extLst/>
          </a:blip>
          <a:stretch>
            <a:fillRect/>
          </a:stretch>
        </p:blipFill>
        <p:spPr>
          <a:xfrm>
            <a:off x="455612" y="6042025"/>
            <a:ext cx="655638" cy="641350"/>
          </a:xfrm>
          <a:prstGeom prst="rect">
            <a:avLst/>
          </a:prstGeom>
          <a:ln w="12700">
            <a:solidFill>
              <a:srgbClr val="0042AA"/>
            </a:solidFill>
            <a:miter lim="400000"/>
          </a:ln>
        </p:spPr>
      </p:pic>
      <p:pic>
        <p:nvPicPr>
          <p:cNvPr id="600" name="foo.png" descr="foo.png"/>
          <p:cNvPicPr>
            <a:picLocks noChangeAspect="0"/>
          </p:cNvPicPr>
          <p:nvPr/>
        </p:nvPicPr>
        <p:blipFill>
          <a:blip r:embed="rId5">
            <a:extLst/>
          </a:blip>
          <a:stretch>
            <a:fillRect/>
          </a:stretch>
        </p:blipFill>
        <p:spPr>
          <a:xfrm>
            <a:off x="4919662" y="6165850"/>
            <a:ext cx="371476" cy="371475"/>
          </a:xfrm>
          <a:prstGeom prst="rect">
            <a:avLst/>
          </a:prstGeom>
          <a:ln w="12700">
            <a:miter lim="400000"/>
          </a:ln>
        </p:spPr>
      </p:pic>
      <p:sp>
        <p:nvSpPr>
          <p:cNvPr id="601"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602" name="logo-t-1a171b.pdf" descr="logo-t-1a171b.pdf"/>
          <p:cNvPicPr>
            <a:picLocks noChangeAspect="1"/>
          </p:cNvPicPr>
          <p:nvPr/>
        </p:nvPicPr>
        <p:blipFill>
          <a:blip r:embed="rId6">
            <a:extLst/>
          </a:blip>
          <a:srcRect l="0" t="0" r="81297" b="65135"/>
          <a:stretch>
            <a:fillRect/>
          </a:stretch>
        </p:blipFill>
        <p:spPr>
          <a:xfrm>
            <a:off x="7702921" y="6184380"/>
            <a:ext cx="669017" cy="382260"/>
          </a:xfrm>
          <a:prstGeom prst="rect">
            <a:avLst/>
          </a:prstGeom>
          <a:ln w="12700"/>
        </p:spPr>
      </p:pic>
      <p:sp>
        <p:nvSpPr>
          <p:cNvPr id="603" name="Long-term Memory"/>
          <p:cNvSpPr/>
          <p:nvPr/>
        </p:nvSpPr>
        <p:spPr>
          <a:xfrm>
            <a:off x="2997200" y="1755437"/>
            <a:ext cx="1958529" cy="628651"/>
          </a:xfrm>
          <a:prstGeom prst="roundRect">
            <a:avLst>
              <a:gd name="adj" fmla="val 30303"/>
            </a:avLst>
          </a:prstGeom>
          <a:solidFill>
            <a:srgbClr val="E1E9E9"/>
          </a:solidFill>
          <a:ln w="25400">
            <a:solidFill>
              <a:schemeClr val="accent4">
                <a:hueOff val="-1081314"/>
                <a:satOff val="4338"/>
                <a:lumOff val="-8931"/>
              </a:schemeClr>
            </a:solidFill>
          </a:ln>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Long-term Memory</a:t>
            </a:r>
          </a:p>
        </p:txBody>
      </p:sp>
      <p:sp>
        <p:nvSpPr>
          <p:cNvPr id="604" name="Arrow 3"/>
          <p:cNvSpPr/>
          <p:nvPr/>
        </p:nvSpPr>
        <p:spPr>
          <a:xfrm rot="15420000">
            <a:off x="251693" y="1960886"/>
            <a:ext cx="819470" cy="72343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18" y="0"/>
                </a:moveTo>
                <a:cubicBezTo>
                  <a:pt x="4218" y="41"/>
                  <a:pt x="0" y="4377"/>
                  <a:pt x="0" y="10278"/>
                </a:cubicBezTo>
                <a:lnTo>
                  <a:pt x="0" y="10847"/>
                </a:lnTo>
                <a:cubicBezTo>
                  <a:pt x="0" y="16776"/>
                  <a:pt x="4259" y="21600"/>
                  <a:pt x="9493" y="21600"/>
                </a:cubicBezTo>
                <a:cubicBezTo>
                  <a:pt x="9512" y="21600"/>
                  <a:pt x="9531" y="21598"/>
                  <a:pt x="9550" y="21598"/>
                </a:cubicBezTo>
                <a:lnTo>
                  <a:pt x="9581" y="21598"/>
                </a:lnTo>
                <a:lnTo>
                  <a:pt x="9577" y="21027"/>
                </a:lnTo>
                <a:lnTo>
                  <a:pt x="9577" y="17837"/>
                </a:lnTo>
                <a:lnTo>
                  <a:pt x="9584" y="17837"/>
                </a:lnTo>
                <a:lnTo>
                  <a:pt x="9569" y="16699"/>
                </a:lnTo>
                <a:lnTo>
                  <a:pt x="9533" y="16699"/>
                </a:lnTo>
                <a:cubicBezTo>
                  <a:pt x="9520" y="16699"/>
                  <a:pt x="9506" y="16701"/>
                  <a:pt x="9493" y="16701"/>
                </a:cubicBezTo>
                <a:cubicBezTo>
                  <a:pt x="6644" y="16701"/>
                  <a:pt x="4327" y="14075"/>
                  <a:pt x="4327" y="10847"/>
                </a:cubicBezTo>
                <a:lnTo>
                  <a:pt x="4327" y="10669"/>
                </a:lnTo>
                <a:cubicBezTo>
                  <a:pt x="4365" y="7497"/>
                  <a:pt x="6641" y="4928"/>
                  <a:pt x="9444" y="4899"/>
                </a:cubicBezTo>
                <a:lnTo>
                  <a:pt x="9539" y="4899"/>
                </a:lnTo>
                <a:cubicBezTo>
                  <a:pt x="12226" y="4925"/>
                  <a:pt x="14431" y="7288"/>
                  <a:pt x="14644" y="10278"/>
                </a:cubicBezTo>
                <a:lnTo>
                  <a:pt x="12029" y="10278"/>
                </a:lnTo>
                <a:lnTo>
                  <a:pt x="16815" y="17636"/>
                </a:lnTo>
                <a:lnTo>
                  <a:pt x="21600" y="10278"/>
                </a:lnTo>
                <a:lnTo>
                  <a:pt x="18976" y="10278"/>
                </a:lnTo>
                <a:cubicBezTo>
                  <a:pt x="18756" y="4585"/>
                  <a:pt x="14612" y="27"/>
                  <a:pt x="9539" y="0"/>
                </a:cubicBezTo>
                <a:lnTo>
                  <a:pt x="9503" y="0"/>
                </a:lnTo>
                <a:cubicBezTo>
                  <a:pt x="9500" y="0"/>
                  <a:pt x="9496" y="0"/>
                  <a:pt x="9493" y="0"/>
                </a:cubicBezTo>
                <a:lnTo>
                  <a:pt x="9491" y="0"/>
                </a:lnTo>
                <a:cubicBezTo>
                  <a:pt x="9488" y="0"/>
                  <a:pt x="9485" y="0"/>
                  <a:pt x="9481" y="0"/>
                </a:cubicBezTo>
                <a:lnTo>
                  <a:pt x="9418" y="0"/>
                </a:lnTo>
                <a:close/>
              </a:path>
            </a:pathLst>
          </a:custGeom>
          <a:solidFill>
            <a:schemeClr val="accent3">
              <a:hueOff val="914337"/>
              <a:satOff val="31515"/>
              <a:lumOff val="-30790"/>
            </a:schemeClr>
          </a:solidFill>
          <a:ln w="12700">
            <a:miter lim="400000"/>
          </a:ln>
        </p:spPr>
        <p:txBody>
          <a:bodyPr lIns="50800" tIns="50800" rIns="50800" bIns="50800" anchor="ctr"/>
          <a:lstStyle/>
          <a:p>
            <a:pPr>
              <a:defRPr sz="700"/>
            </a:pPr>
          </a:p>
        </p:txBody>
      </p:sp>
      <p:sp>
        <p:nvSpPr>
          <p:cNvPr id="605" name="rehearsal"/>
          <p:cNvSpPr/>
          <p:nvPr/>
        </p:nvSpPr>
        <p:spPr>
          <a:xfrm>
            <a:off x="136055" y="1875196"/>
            <a:ext cx="1073052" cy="911766"/>
          </a:xfrm>
          <a:prstGeom prst="roundRect">
            <a:avLst>
              <a:gd name="adj" fmla="val 17986"/>
            </a:avLst>
          </a:prstGeom>
          <a:solidFill>
            <a:schemeClr val="accent3">
              <a:hueOff val="-274225"/>
              <a:satOff val="26768"/>
              <a:lumOff val="11368"/>
              <a:alpha val="672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defRPr sz="1500"/>
            </a:pPr>
          </a:p>
          <a:p>
            <a:pPr>
              <a:defRPr sz="1500"/>
            </a:pPr>
          </a:p>
          <a:p>
            <a:pPr>
              <a:defRPr sz="1500"/>
            </a:pPr>
            <a:r>
              <a:t>rehearsal</a:t>
            </a:r>
          </a:p>
        </p:txBody>
      </p:sp>
      <p:sp>
        <p:nvSpPr>
          <p:cNvPr id="606" name="Short-term Memory"/>
          <p:cNvSpPr/>
          <p:nvPr/>
        </p:nvSpPr>
        <p:spPr>
          <a:xfrm>
            <a:off x="812800" y="1688246"/>
            <a:ext cx="1958529" cy="695842"/>
          </a:xfrm>
          <a:prstGeom prst="roundRect">
            <a:avLst>
              <a:gd name="adj" fmla="val 27377"/>
            </a:avLst>
          </a:prstGeom>
          <a:solidFill>
            <a:srgbClr val="E1E9E9"/>
          </a:solidFill>
          <a:ln w="25400">
            <a:solidFill>
              <a:schemeClr val="accent3">
                <a:hueOff val="362282"/>
                <a:satOff val="31803"/>
                <a:lumOff val="-18242"/>
              </a:schemeClr>
            </a:solidFill>
          </a:ln>
          <a:extLst>
            <a:ext uri="{C572A759-6A51-4108-AA02-DFA0A04FC94B}">
              <ma14:wrappingTextBoxFlag xmlns:ma14="http://schemas.microsoft.com/office/mac/drawingml/2011/main" val="1"/>
            </a:ext>
          </a:extLst>
        </p:spPr>
        <p:txBody>
          <a:bodyPr lIns="50800" tIns="50800" rIns="50800" bIns="50800" anchor="ctr"/>
          <a:lstStyle>
            <a:lvl1pPr algn="ctr">
              <a:defRPr sz="1600"/>
            </a:lvl1pPr>
          </a:lstStyle>
          <a:p>
            <a:pPr/>
            <a:r>
              <a:t>Short-term Memory</a:t>
            </a:r>
          </a:p>
        </p:txBody>
      </p:sp>
      <p:grpSp>
        <p:nvGrpSpPr>
          <p:cNvPr id="609" name="Group"/>
          <p:cNvGrpSpPr/>
          <p:nvPr/>
        </p:nvGrpSpPr>
        <p:grpSpPr>
          <a:xfrm>
            <a:off x="2795052" y="1003102"/>
            <a:ext cx="6161452" cy="653885"/>
            <a:chOff x="0" y="0"/>
            <a:chExt cx="6161450" cy="653883"/>
          </a:xfrm>
        </p:grpSpPr>
        <p:sp>
          <p:nvSpPr>
            <p:cNvPr id="607" name="Forgetting"/>
            <p:cNvSpPr/>
            <p:nvPr/>
          </p:nvSpPr>
          <p:spPr>
            <a:xfrm>
              <a:off x="198502" y="0"/>
              <a:ext cx="5962949" cy="653884"/>
            </a:xfrm>
            <a:prstGeom prst="roundRect">
              <a:avLst>
                <a:gd name="adj" fmla="val 25079"/>
              </a:avLst>
            </a:prstGeom>
            <a:solidFill>
              <a:schemeClr val="accent5">
                <a:hueOff val="-152896"/>
                <a:lumOff val="12368"/>
                <a:alpha val="67271"/>
              </a:schemeClr>
            </a:solidFill>
            <a:ln w="25400" cap="flat">
              <a:solidFill>
                <a:schemeClr val="accent5">
                  <a:lumOff val="-29866"/>
                  <a:alpha val="67271"/>
                </a:schemeClr>
              </a:solidFill>
              <a:prstDash val="solid"/>
              <a:round/>
            </a:ln>
            <a:effectLst/>
            <a:extLst>
              <a:ext uri="{C572A759-6A51-4108-AA02-DFA0A04FC94B}">
                <ma14:wrappingTextBoxFlag xmlns:ma14="http://schemas.microsoft.com/office/mac/drawingml/2011/main" val="1"/>
              </a:ext>
            </a:extLst>
          </p:spPr>
          <p:txBody>
            <a:bodyPr wrap="square" lIns="50800" tIns="50800" rIns="50800" bIns="50800" numCol="1" anchor="ctr">
              <a:noAutofit/>
            </a:bodyPr>
            <a:lstStyle/>
            <a:p>
              <a:pPr lvl="7">
                <a:defRPr sz="2600">
                  <a:solidFill>
                    <a:schemeClr val="accent5">
                      <a:lumOff val="-29866"/>
                    </a:schemeClr>
                  </a:solidFill>
                </a:defRPr>
              </a:pPr>
              <a:r>
                <a:t>Forgetting</a:t>
              </a:r>
            </a:p>
          </p:txBody>
        </p:sp>
        <p:sp>
          <p:nvSpPr>
            <p:cNvPr id="608" name="Arrow"/>
            <p:cNvSpPr/>
            <p:nvPr/>
          </p:nvSpPr>
          <p:spPr>
            <a:xfrm>
              <a:off x="0" y="209186"/>
              <a:ext cx="246144" cy="235512"/>
            </a:xfrm>
            <a:prstGeom prst="rightArrow">
              <a:avLst>
                <a:gd name="adj1" fmla="val 32000"/>
                <a:gd name="adj2" fmla="val 110693"/>
              </a:avLst>
            </a:prstGeom>
            <a:solidFill>
              <a:schemeClr val="accent5">
                <a:lumOff val="-29866"/>
                <a:alpha val="70608"/>
              </a:schemeClr>
            </a:solidFill>
            <a:ln w="12700" cap="flat">
              <a:noFill/>
              <a:miter lim="400000"/>
            </a:ln>
            <a:effectLst/>
          </p:spPr>
          <p:txBody>
            <a:bodyPr wrap="square" lIns="50800" tIns="50800" rIns="50800" bIns="50800" numCol="1" anchor="ctr">
              <a:noAutofit/>
            </a:bodyPr>
            <a:lstStyle/>
            <a:p>
              <a:pPr/>
            </a:p>
          </p:txBody>
        </p:sp>
      </p:grpSp>
      <p:sp>
        <p:nvSpPr>
          <p:cNvPr id="610" name="Arrow"/>
          <p:cNvSpPr/>
          <p:nvPr/>
        </p:nvSpPr>
        <p:spPr>
          <a:xfrm rot="20100000">
            <a:off x="2655127" y="1566800"/>
            <a:ext cx="541920" cy="235512"/>
          </a:xfrm>
          <a:prstGeom prst="rightArrow">
            <a:avLst>
              <a:gd name="adj1" fmla="val 32000"/>
              <a:gd name="adj2" fmla="val 110693"/>
            </a:avLst>
          </a:prstGeom>
          <a:solidFill>
            <a:schemeClr val="accent5">
              <a:lumOff val="-29866"/>
              <a:alpha val="70608"/>
            </a:schemeClr>
          </a:solidFill>
          <a:ln w="12700">
            <a:miter lim="400000"/>
          </a:ln>
        </p:spPr>
        <p:txBody>
          <a:bodyPr lIns="50800" tIns="50800" rIns="50800" bIns="50800" anchor="ctr"/>
          <a:lstStyle/>
          <a:p>
            <a:pPr/>
          </a:p>
        </p:txBody>
      </p:sp>
      <p:grpSp>
        <p:nvGrpSpPr>
          <p:cNvPr id="617" name="Group"/>
          <p:cNvGrpSpPr/>
          <p:nvPr/>
        </p:nvGrpSpPr>
        <p:grpSpPr>
          <a:xfrm>
            <a:off x="950873" y="2892317"/>
            <a:ext cx="7934066" cy="1990388"/>
            <a:chOff x="0" y="0"/>
            <a:chExt cx="7934065" cy="1990387"/>
          </a:xfrm>
        </p:grpSpPr>
        <p:sp>
          <p:nvSpPr>
            <p:cNvPr id="611" name="Nondeclarative"/>
            <p:cNvSpPr txBox="1"/>
            <p:nvPr/>
          </p:nvSpPr>
          <p:spPr>
            <a:xfrm>
              <a:off x="4622800" y="0"/>
              <a:ext cx="1311999"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Nondeclarative</a:t>
              </a:r>
            </a:p>
          </p:txBody>
        </p:sp>
        <p:sp>
          <p:nvSpPr>
            <p:cNvPr id="612" name="Declarative"/>
            <p:cNvSpPr txBox="1"/>
            <p:nvPr/>
          </p:nvSpPr>
          <p:spPr>
            <a:xfrm>
              <a:off x="0" y="0"/>
              <a:ext cx="1311999"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Declarative</a:t>
              </a:r>
            </a:p>
          </p:txBody>
        </p:sp>
        <p:sp>
          <p:nvSpPr>
            <p:cNvPr id="613" name="Procedural skills (e.g., motor, percptual, cognitive)"/>
            <p:cNvSpPr txBox="1"/>
            <p:nvPr/>
          </p:nvSpPr>
          <p:spPr>
            <a:xfrm>
              <a:off x="2203970" y="974387"/>
              <a:ext cx="1465441" cy="10160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Procedural skills </a:t>
              </a:r>
              <a:r>
                <a:rPr i="1"/>
                <a:t>(e.g., motor, percptual, cognitive)</a:t>
              </a:r>
            </a:p>
          </p:txBody>
        </p:sp>
        <p:sp>
          <p:nvSpPr>
            <p:cNvPr id="614" name="Priming (perceptual, semantic)"/>
            <p:cNvSpPr txBox="1"/>
            <p:nvPr/>
          </p:nvSpPr>
          <p:spPr>
            <a:xfrm>
              <a:off x="3921897" y="995301"/>
              <a:ext cx="1066978" cy="7874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Priming </a:t>
              </a:r>
              <a:r>
                <a:rPr i="1"/>
                <a:t>(perceptual, semantic)</a:t>
              </a:r>
            </a:p>
          </p:txBody>
        </p:sp>
        <p:sp>
          <p:nvSpPr>
            <p:cNvPr id="615" name="Nonassociative (habituation, sensitization)"/>
            <p:cNvSpPr txBox="1"/>
            <p:nvPr/>
          </p:nvSpPr>
          <p:spPr>
            <a:xfrm>
              <a:off x="6569679" y="995301"/>
              <a:ext cx="1364387" cy="7874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Nonassociative </a:t>
              </a:r>
              <a:r>
                <a:rPr i="1"/>
                <a:t>(habituation, sensitization)</a:t>
              </a:r>
            </a:p>
          </p:txBody>
        </p:sp>
        <p:sp>
          <p:nvSpPr>
            <p:cNvPr id="616" name="Conditioning"/>
            <p:cNvSpPr txBox="1"/>
            <p:nvPr/>
          </p:nvSpPr>
          <p:spPr>
            <a:xfrm>
              <a:off x="5183305" y="1028700"/>
              <a:ext cx="1191944"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Conditioning</a:t>
              </a:r>
            </a:p>
          </p:txBody>
        </p:sp>
      </p:grpSp>
      <p:sp>
        <p:nvSpPr>
          <p:cNvPr id="618" name="Arrow 7"/>
          <p:cNvSpPr/>
          <p:nvPr/>
        </p:nvSpPr>
        <p:spPr>
          <a:xfrm rot="2580000">
            <a:off x="466988" y="2324375"/>
            <a:ext cx="1194486" cy="152858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chemeClr val="accent6">
              <a:hueOff val="-146070"/>
              <a:satOff val="-10048"/>
              <a:lumOff val="-30626"/>
              <a:alpha val="48391"/>
            </a:schemeClr>
          </a:solidFill>
          <a:ln w="12700">
            <a:miter lim="400000"/>
          </a:ln>
        </p:spPr>
        <p:txBody>
          <a:bodyPr lIns="50800" tIns="50800" rIns="50800" bIns="50800" anchor="ctr"/>
          <a:lstStyle/>
          <a:p>
            <a:pPr/>
          </a:p>
        </p:txBody>
      </p:sp>
      <p:sp>
        <p:nvSpPr>
          <p:cNvPr id="619" name="Arrow 7"/>
          <p:cNvSpPr/>
          <p:nvPr/>
        </p:nvSpPr>
        <p:spPr>
          <a:xfrm flipH="1" rot="19173073">
            <a:off x="1856626" y="2335395"/>
            <a:ext cx="1209961" cy="15483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7367" y="0"/>
                </a:moveTo>
                <a:lnTo>
                  <a:pt x="0" y="7818"/>
                </a:lnTo>
                <a:lnTo>
                  <a:pt x="4127" y="7818"/>
                </a:lnTo>
                <a:cubicBezTo>
                  <a:pt x="4127" y="7860"/>
                  <a:pt x="4125" y="7904"/>
                  <a:pt x="4125" y="7946"/>
                </a:cubicBezTo>
                <a:cubicBezTo>
                  <a:pt x="4125" y="15487"/>
                  <a:pt x="11948" y="21600"/>
                  <a:pt x="21598" y="21600"/>
                </a:cubicBezTo>
                <a:cubicBezTo>
                  <a:pt x="21598" y="21600"/>
                  <a:pt x="21600" y="21600"/>
                  <a:pt x="21600" y="21600"/>
                </a:cubicBezTo>
                <a:lnTo>
                  <a:pt x="21600" y="16556"/>
                </a:lnTo>
                <a:cubicBezTo>
                  <a:pt x="21600" y="16556"/>
                  <a:pt x="21598" y="16556"/>
                  <a:pt x="21598" y="16556"/>
                </a:cubicBezTo>
                <a:cubicBezTo>
                  <a:pt x="15512" y="16556"/>
                  <a:pt x="10578" y="12702"/>
                  <a:pt x="10578" y="7946"/>
                </a:cubicBezTo>
                <a:cubicBezTo>
                  <a:pt x="10578" y="7903"/>
                  <a:pt x="10582" y="7860"/>
                  <a:pt x="10582" y="7818"/>
                </a:cubicBezTo>
                <a:lnTo>
                  <a:pt x="14736" y="7818"/>
                </a:lnTo>
                <a:lnTo>
                  <a:pt x="7367" y="0"/>
                </a:lnTo>
                <a:close/>
              </a:path>
            </a:pathLst>
          </a:custGeom>
          <a:solidFill>
            <a:schemeClr val="accent6">
              <a:hueOff val="-146070"/>
              <a:satOff val="-10048"/>
              <a:lumOff val="-30626"/>
              <a:alpha val="48391"/>
            </a:schemeClr>
          </a:solidFill>
          <a:ln w="12700">
            <a:miter lim="400000"/>
          </a:ln>
        </p:spPr>
        <p:txBody>
          <a:bodyPr lIns="50800" tIns="50800" rIns="50800" bIns="50800" anchor="ctr"/>
          <a:lstStyle/>
          <a:p>
            <a:pPr/>
          </a:p>
        </p:txBody>
      </p:sp>
      <p:sp>
        <p:nvSpPr>
          <p:cNvPr id="620" name="Rectangle"/>
          <p:cNvSpPr/>
          <p:nvPr/>
        </p:nvSpPr>
        <p:spPr>
          <a:xfrm>
            <a:off x="542530" y="3845046"/>
            <a:ext cx="1034951" cy="700734"/>
          </a:xfrm>
          <a:prstGeom prst="rect">
            <a:avLst/>
          </a:prstGeom>
          <a:ln w="38100">
            <a:solidFill>
              <a:schemeClr val="accent3">
                <a:hueOff val="-274225"/>
                <a:satOff val="26768"/>
                <a:lumOff val="11368"/>
              </a:schemeClr>
            </a:solidFill>
          </a:ln>
        </p:spPr>
        <p:txBody>
          <a:bodyPr lIns="50800" tIns="50800" rIns="50800" bIns="50800" anchor="ctr"/>
          <a:lstStyle/>
          <a:p>
            <a:pPr>
              <a:defRPr>
                <a:solidFill>
                  <a:schemeClr val="accent5">
                    <a:hueOff val="-152896"/>
                    <a:lumOff val="12368"/>
                  </a:schemeClr>
                </a:solidFill>
              </a:defRPr>
            </a:pPr>
          </a:p>
        </p:txBody>
      </p:sp>
      <p:pic>
        <p:nvPicPr>
          <p:cNvPr id="621" name="Image" descr="Image"/>
          <p:cNvPicPr>
            <a:picLocks noChangeAspect="1"/>
          </p:cNvPicPr>
          <p:nvPr/>
        </p:nvPicPr>
        <p:blipFill>
          <a:blip r:embed="rId2">
            <a:extLst/>
          </a:blip>
          <a:srcRect l="16454" t="67253" r="73453" b="14732"/>
          <a:stretch>
            <a:fillRect/>
          </a:stretch>
        </p:blipFill>
        <p:spPr>
          <a:xfrm>
            <a:off x="614064" y="3880864"/>
            <a:ext cx="879077" cy="629414"/>
          </a:xfrm>
          <a:prstGeom prst="rect">
            <a:avLst/>
          </a:prstGeom>
          <a:ln w="12700"/>
        </p:spPr>
      </p:pic>
      <p:pic>
        <p:nvPicPr>
          <p:cNvPr id="622" name="Image" descr="Image"/>
          <p:cNvPicPr>
            <a:picLocks noChangeAspect="1"/>
          </p:cNvPicPr>
          <p:nvPr/>
        </p:nvPicPr>
        <p:blipFill>
          <a:blip r:embed="rId2">
            <a:extLst/>
          </a:blip>
          <a:srcRect l="3126" t="67237" r="85763" b="14732"/>
          <a:stretch>
            <a:fillRect/>
          </a:stretch>
        </p:blipFill>
        <p:spPr>
          <a:xfrm>
            <a:off x="1730873" y="3854918"/>
            <a:ext cx="967728" cy="629960"/>
          </a:xfrm>
          <a:prstGeom prst="rect">
            <a:avLst/>
          </a:prstGeom>
          <a:ln w="12700"/>
        </p:spPr>
      </p:pic>
      <p:sp>
        <p:nvSpPr>
          <p:cNvPr id="623" name="Episodic…"/>
          <p:cNvSpPr txBox="1"/>
          <p:nvPr/>
        </p:nvSpPr>
        <p:spPr>
          <a:xfrm>
            <a:off x="614064" y="3890439"/>
            <a:ext cx="879079" cy="558801"/>
          </a:xfrm>
          <a:prstGeom prst="rect">
            <a:avLst/>
          </a:prstGeom>
          <a:solidFill>
            <a:srgbClr val="E1E9E9"/>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1600">
                <a:latin typeface="Arial Narrow"/>
                <a:ea typeface="Arial Narrow"/>
                <a:cs typeface="Arial Narrow"/>
                <a:sym typeface="Arial Narrow"/>
              </a:defRPr>
            </a:pPr>
            <a:r>
              <a:t>Episodic</a:t>
            </a:r>
          </a:p>
          <a:p>
            <a:pPr algn="ctr">
              <a:defRPr i="1" sz="1600">
                <a:latin typeface="Arial Narrow"/>
                <a:ea typeface="Arial Narrow"/>
                <a:cs typeface="Arial Narrow"/>
                <a:sym typeface="Arial Narrow"/>
              </a:defRPr>
            </a:pPr>
            <a:r>
              <a:t>(events)</a:t>
            </a:r>
          </a:p>
        </p:txBody>
      </p:sp>
      <p:sp>
        <p:nvSpPr>
          <p:cNvPr id="624" name="Semantic…"/>
          <p:cNvSpPr txBox="1"/>
          <p:nvPr/>
        </p:nvSpPr>
        <p:spPr>
          <a:xfrm>
            <a:off x="1775124" y="3901047"/>
            <a:ext cx="879079" cy="558801"/>
          </a:xfrm>
          <a:prstGeom prst="rect">
            <a:avLst/>
          </a:prstGeom>
          <a:solidFill>
            <a:srgbClr val="E1E9E9"/>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1600">
                <a:latin typeface="Arial Narrow"/>
                <a:ea typeface="Arial Narrow"/>
                <a:cs typeface="Arial Narrow"/>
                <a:sym typeface="Arial Narrow"/>
              </a:defRPr>
            </a:pPr>
            <a:r>
              <a:t>Semantic</a:t>
            </a:r>
          </a:p>
          <a:p>
            <a:pPr algn="ctr">
              <a:defRPr i="1" sz="1600">
                <a:latin typeface="Arial Narrow"/>
                <a:ea typeface="Arial Narrow"/>
                <a:cs typeface="Arial Narrow"/>
                <a:sym typeface="Arial Narrow"/>
              </a:defRPr>
            </a:pPr>
            <a:r>
              <a:t>(facts)</a:t>
            </a:r>
          </a:p>
        </p:txBody>
      </p:sp>
      <p:sp>
        <p:nvSpPr>
          <p:cNvPr id="625" name="Arrow"/>
          <p:cNvSpPr/>
          <p:nvPr/>
        </p:nvSpPr>
        <p:spPr>
          <a:xfrm>
            <a:off x="1154709" y="3901311"/>
            <a:ext cx="967583" cy="629841"/>
          </a:xfrm>
          <a:prstGeom prst="rightArrow">
            <a:avLst>
              <a:gd name="adj1" fmla="val 32000"/>
              <a:gd name="adj2" fmla="val 64000"/>
            </a:avLst>
          </a:prstGeom>
          <a:solidFill>
            <a:schemeClr val="accent4">
              <a:hueOff val="-1081314"/>
              <a:satOff val="4338"/>
              <a:lumOff val="-8931"/>
              <a:alpha val="70608"/>
            </a:schemeClr>
          </a:solidFill>
          <a:ln w="12700">
            <a:miter lim="400000"/>
          </a:ln>
        </p:spPr>
        <p:txBody>
          <a:bodyPr lIns="50800" tIns="50800" rIns="50800" bIns="50800" anchor="ctr"/>
          <a:lstStyle/>
          <a:p>
            <a:pPr/>
          </a:p>
        </p:txBody>
      </p:sp>
      <p:sp>
        <p:nvSpPr>
          <p:cNvPr id="626" name="Arrow"/>
          <p:cNvSpPr/>
          <p:nvPr/>
        </p:nvSpPr>
        <p:spPr>
          <a:xfrm>
            <a:off x="2383533" y="3888779"/>
            <a:ext cx="1069183" cy="629842"/>
          </a:xfrm>
          <a:prstGeom prst="rightArrow">
            <a:avLst>
              <a:gd name="adj1" fmla="val 32000"/>
              <a:gd name="adj2" fmla="val 64000"/>
            </a:avLst>
          </a:prstGeom>
          <a:solidFill>
            <a:schemeClr val="accent4">
              <a:hueOff val="-1081314"/>
              <a:satOff val="4338"/>
              <a:lumOff val="-8931"/>
              <a:alpha val="70608"/>
            </a:schemeClr>
          </a:solidFill>
          <a:ln w="12700">
            <a:miter lim="400000"/>
          </a:ln>
        </p:spPr>
        <p:txBody>
          <a:bodyPr lIns="50800" tIns="50800" rIns="50800" bIns="50800" anchor="ctr"/>
          <a:lstStyle/>
          <a:p>
            <a:pPr/>
          </a:p>
        </p:txBody>
      </p:sp>
      <p:sp>
        <p:nvSpPr>
          <p:cNvPr id="627" name="Recall"/>
          <p:cNvSpPr/>
          <p:nvPr/>
        </p:nvSpPr>
        <p:spPr>
          <a:xfrm>
            <a:off x="1890962" y="2399108"/>
            <a:ext cx="1171140" cy="1468224"/>
          </a:xfrm>
          <a:prstGeom prst="roundRect">
            <a:avLst>
              <a:gd name="adj" fmla="val 15282"/>
            </a:avLst>
          </a:prstGeom>
          <a:solidFill>
            <a:schemeClr val="accent6">
              <a:satOff val="18029"/>
              <a:lumOff val="12067"/>
              <a:alpha val="67271"/>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lgn="r">
              <a:defRPr sz="1500"/>
            </a:pPr>
          </a:p>
          <a:p>
            <a:pPr algn="r">
              <a:defRPr sz="1500"/>
            </a:pPr>
          </a:p>
          <a:p>
            <a:pPr algn="r">
              <a:defRPr sz="1500"/>
            </a:pPr>
            <a:r>
              <a:t>Recall</a:t>
            </a:r>
          </a:p>
        </p:txBody>
      </p:sp>
      <p:sp>
        <p:nvSpPr>
          <p:cNvPr id="628" name="Attention"/>
          <p:cNvSpPr/>
          <p:nvPr/>
        </p:nvSpPr>
        <p:spPr>
          <a:xfrm>
            <a:off x="800100" y="1344707"/>
            <a:ext cx="1983929" cy="7138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21600"/>
                </a:moveTo>
                <a:lnTo>
                  <a:pt x="21600" y="0"/>
                </a:lnTo>
                <a:lnTo>
                  <a:pt x="0" y="0"/>
                </a:lnTo>
                <a:close/>
              </a:path>
            </a:pathLst>
          </a:custGeom>
          <a:solidFill>
            <a:schemeClr val="accent6">
              <a:satOff val="18029"/>
              <a:lumOff val="12067"/>
              <a:alpha val="66804"/>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a:defRPr>
                <a:solidFill>
                  <a:schemeClr val="accent6">
                    <a:hueOff val="-146070"/>
                    <a:satOff val="-10048"/>
                    <a:lumOff val="-30626"/>
                  </a:schemeClr>
                </a:solidFill>
              </a:defRPr>
            </a:lvl1pPr>
          </a:lstStyle>
          <a:p>
            <a:pPr/>
            <a:r>
              <a:t>Attention</a:t>
            </a:r>
          </a:p>
        </p:txBody>
      </p:sp>
      <p:sp>
        <p:nvSpPr>
          <p:cNvPr id="629" name="(Goldstein &amp; van Hoof 2021, p. 165)"/>
          <p:cNvSpPr txBox="1"/>
          <p:nvPr/>
        </p:nvSpPr>
        <p:spPr>
          <a:xfrm>
            <a:off x="5357261" y="5642896"/>
            <a:ext cx="3396815"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165)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cond evt="onBegin">
                          <p:tn val="2"/>
                        </p:cond>
                      </p:stCondLst>
                      <p:childTnLst>
                        <p:par>
                          <p:cTn id="4" fill="hold">
                            <p:stCondLst>
                              <p:cond delay="0"/>
                            </p:stCondLst>
                            <p:childTnLst>
                              <p:par>
                                <p:cTn id="5" presetClass="entr" nodeType="afterEffect" presetSubtype="0" presetID="1" grpId="1" fill="hold">
                                  <p:stCondLst>
                                    <p:cond delay="0"/>
                                  </p:stCondLst>
                                  <p:iterate type="el" backwards="0">
                                    <p:tmAbs val="0"/>
                                  </p:iterate>
                                  <p:childTnLst>
                                    <p:set>
                                      <p:cBhvr>
                                        <p:cTn id="6" fill="hold"/>
                                        <p:tgtEl>
                                          <p:spTgt spid="58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94"/>
                                        </p:tgtEl>
                                        <p:attrNameLst>
                                          <p:attrName>style.visibility</p:attrName>
                                        </p:attrNameLst>
                                      </p:cBhvr>
                                      <p:to>
                                        <p:strVal val="visible"/>
                                      </p:to>
                                    </p:set>
                                  </p:childTnLst>
                                </p:cTn>
                              </p:par>
                            </p:childTnLst>
                          </p:cTn>
                        </p:par>
                        <p:par>
                          <p:cTn id="11" fill="hold">
                            <p:stCondLst>
                              <p:cond delay="0"/>
                            </p:stCondLst>
                            <p:childTnLst>
                              <p:par>
                                <p:cTn id="12" presetClass="entr" nodeType="afterEffect" presetSubtype="0" presetID="1" grpId="3" fill="hold">
                                  <p:stCondLst>
                                    <p:cond delay="0"/>
                                  </p:stCondLst>
                                  <p:iterate type="el" backwards="0">
                                    <p:tmAbs val="0"/>
                                  </p:iterate>
                                  <p:childTnLst>
                                    <p:set>
                                      <p:cBhvr>
                                        <p:cTn id="13" fill="hold"/>
                                        <p:tgtEl>
                                          <p:spTgt spid="589"/>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Class="entr" nodeType="clickEffect" presetSubtype="0" presetID="1" grpId="4" fill="hold">
                                  <p:stCondLst>
                                    <p:cond delay="0"/>
                                  </p:stCondLst>
                                  <p:iterate type="el" backwards="0">
                                    <p:tmAbs val="0"/>
                                  </p:iterate>
                                  <p:childTnLst>
                                    <p:set>
                                      <p:cBhvr>
                                        <p:cTn id="17" fill="hold"/>
                                        <p:tgtEl>
                                          <p:spTgt spid="609"/>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Class="entr" nodeType="clickEffect" presetSubtype="0" presetID="1" grpId="5" fill="hold">
                                  <p:stCondLst>
                                    <p:cond delay="0"/>
                                  </p:stCondLst>
                                  <p:iterate type="el" backwards="0">
                                    <p:tmAbs val="0"/>
                                  </p:iterate>
                                  <p:childTnLst>
                                    <p:set>
                                      <p:cBhvr>
                                        <p:cTn id="21" fill="hold"/>
                                        <p:tgtEl>
                                          <p:spTgt spid="628"/>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Class="entr" nodeType="clickEffect" presetSubtype="0" presetID="1" grpId="6" fill="hold">
                                  <p:stCondLst>
                                    <p:cond delay="0"/>
                                  </p:stCondLst>
                                  <p:iterate type="el" backwards="0">
                                    <p:tmAbs val="0"/>
                                  </p:iterate>
                                  <p:childTnLst>
                                    <p:set>
                                      <p:cBhvr>
                                        <p:cTn id="25" fill="hold"/>
                                        <p:tgtEl>
                                          <p:spTgt spid="606"/>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Class="entr" nodeType="clickEffect" presetSubtype="0" presetID="1" grpId="7" fill="hold">
                                  <p:stCondLst>
                                    <p:cond delay="0"/>
                                  </p:stCondLst>
                                  <p:iterate type="el" backwards="0">
                                    <p:tmAbs val="0"/>
                                  </p:iterate>
                                  <p:childTnLst>
                                    <p:set>
                                      <p:cBhvr>
                                        <p:cTn id="29" fill="hold"/>
                                        <p:tgtEl>
                                          <p:spTgt spid="610"/>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8" fill="hold">
                                  <p:stCondLst>
                                    <p:cond delay="0"/>
                                  </p:stCondLst>
                                  <p:iterate type="el" backwards="0">
                                    <p:tmAbs val="0"/>
                                  </p:iterate>
                                  <p:childTnLst>
                                    <p:set>
                                      <p:cBhvr>
                                        <p:cTn id="33" fill="hold"/>
                                        <p:tgtEl>
                                          <p:spTgt spid="604"/>
                                        </p:tgtEl>
                                        <p:attrNameLst>
                                          <p:attrName>style.visibility</p:attrName>
                                        </p:attrNameLst>
                                      </p:cBhvr>
                                      <p:to>
                                        <p:strVal val="visible"/>
                                      </p:to>
                                    </p:set>
                                  </p:childTnLst>
                                </p:cTn>
                              </p:par>
                            </p:childTnLst>
                          </p:cTn>
                        </p:par>
                        <p:par>
                          <p:cTn id="34" fill="hold">
                            <p:stCondLst>
                              <p:cond delay="0"/>
                            </p:stCondLst>
                            <p:childTnLst>
                              <p:par>
                                <p:cTn id="35" presetClass="entr" nodeType="afterEffect" presetSubtype="0" presetID="1" grpId="9" fill="hold">
                                  <p:stCondLst>
                                    <p:cond delay="0"/>
                                  </p:stCondLst>
                                  <p:iterate type="el" backwards="0">
                                    <p:tmAbs val="0"/>
                                  </p:iterate>
                                  <p:childTnLst>
                                    <p:set>
                                      <p:cBhvr>
                                        <p:cTn id="36" fill="hold"/>
                                        <p:tgtEl>
                                          <p:spTgt spid="60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4" presetID="22" grpId="10" fill="hold">
                                  <p:stCondLst>
                                    <p:cond delay="0"/>
                                  </p:stCondLst>
                                  <p:iterate type="el" backwards="0">
                                    <p:tmAbs val="0"/>
                                  </p:iterate>
                                  <p:childTnLst>
                                    <p:set>
                                      <p:cBhvr>
                                        <p:cTn id="40" fill="hold"/>
                                        <p:tgtEl>
                                          <p:spTgt spid="596"/>
                                        </p:tgtEl>
                                        <p:attrNameLst>
                                          <p:attrName>style.visibility</p:attrName>
                                        </p:attrNameLst>
                                      </p:cBhvr>
                                      <p:to>
                                        <p:strVal val="visible"/>
                                      </p:to>
                                    </p:set>
                                    <p:animEffect filter="wipe(down)" transition="in">
                                      <p:cBhvr>
                                        <p:cTn id="41" dur="1000"/>
                                        <p:tgtEl>
                                          <p:spTgt spid="596"/>
                                        </p:tgtEl>
                                      </p:cBhvr>
                                    </p:animEffect>
                                  </p:childTnLst>
                                </p:cTn>
                              </p:par>
                            </p:childTnLst>
                          </p:cTn>
                        </p:par>
                      </p:childTnLst>
                    </p:cTn>
                  </p:par>
                  <p:par>
                    <p:cTn id="42" fill="hold">
                      <p:stCondLst>
                        <p:cond delay="indefinite"/>
                      </p:stCondLst>
                      <p:childTnLst>
                        <p:par>
                          <p:cTn id="43" fill="hold">
                            <p:stCondLst>
                              <p:cond delay="0"/>
                            </p:stCondLst>
                            <p:childTnLst>
                              <p:par>
                                <p:cTn id="44" presetClass="entr" nodeType="clickEffect" presetSubtype="0" presetID="1" grpId="11" fill="hold">
                                  <p:stCondLst>
                                    <p:cond delay="0"/>
                                  </p:stCondLst>
                                  <p:iterate type="el" backwards="0">
                                    <p:tmAbs val="0"/>
                                  </p:iterate>
                                  <p:childTnLst>
                                    <p:set>
                                      <p:cBhvr>
                                        <p:cTn id="45" fill="hold"/>
                                        <p:tgtEl>
                                          <p:spTgt spid="618"/>
                                        </p:tgtEl>
                                        <p:attrNameLst>
                                          <p:attrName>style.visibility</p:attrName>
                                        </p:attrNameLst>
                                      </p:cBhvr>
                                      <p:to>
                                        <p:strVal val="visible"/>
                                      </p:to>
                                    </p:set>
                                  </p:childTnLst>
                                </p:cTn>
                              </p:par>
                            </p:childTnLst>
                          </p:cTn>
                        </p:par>
                        <p:par>
                          <p:cTn id="46" fill="hold">
                            <p:stCondLst>
                              <p:cond delay="0"/>
                            </p:stCondLst>
                            <p:childTnLst>
                              <p:par>
                                <p:cTn id="47" presetClass="entr" nodeType="afterEffect" presetSubtype="0" presetID="1" grpId="12" fill="hold">
                                  <p:stCondLst>
                                    <p:cond delay="0"/>
                                  </p:stCondLst>
                                  <p:iterate type="el" backwards="0">
                                    <p:tmAbs val="0"/>
                                  </p:iterate>
                                  <p:childTnLst>
                                    <p:set>
                                      <p:cBhvr>
                                        <p:cTn id="48" fill="hold"/>
                                        <p:tgtEl>
                                          <p:spTgt spid="619"/>
                                        </p:tgtEl>
                                        <p:attrNameLst>
                                          <p:attrName>style.visibility</p:attrName>
                                        </p:attrNameLst>
                                      </p:cBhvr>
                                      <p:to>
                                        <p:strVal val="visible"/>
                                      </p:to>
                                    </p:set>
                                  </p:childTnLst>
                                </p:cTn>
                              </p:par>
                            </p:childTnLst>
                          </p:cTn>
                        </p:par>
                        <p:par>
                          <p:cTn id="49" fill="hold">
                            <p:stCondLst>
                              <p:cond delay="0"/>
                            </p:stCondLst>
                            <p:childTnLst>
                              <p:par>
                                <p:cTn id="50" presetClass="entr" nodeType="afterEffect" presetSubtype="0" presetID="1" grpId="13" fill="hold">
                                  <p:stCondLst>
                                    <p:cond delay="0"/>
                                  </p:stCondLst>
                                  <p:iterate type="el" backwards="0">
                                    <p:tmAbs val="0"/>
                                  </p:iterate>
                                  <p:childTnLst>
                                    <p:set>
                                      <p:cBhvr>
                                        <p:cTn id="51" fill="hold"/>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609" grpId="4"/>
      <p:bldP build="whole" bldLvl="1" animBg="1" rev="0" advAuto="0" spid="618" grpId="11"/>
      <p:bldP build="whole" bldLvl="1" animBg="1" rev="0" advAuto="0" spid="588" grpId="1"/>
      <p:bldP build="whole" bldLvl="1" animBg="1" rev="0" advAuto="0" spid="606" grpId="6"/>
      <p:bldP build="whole" bldLvl="1" animBg="1" rev="0" advAuto="0" spid="596" grpId="10"/>
      <p:bldP build="whole" bldLvl="1" animBg="1" rev="0" advAuto="0" spid="604" grpId="8"/>
      <p:bldP build="whole" bldLvl="1" animBg="1" rev="0" advAuto="0" spid="627" grpId="13"/>
      <p:bldP build="whole" bldLvl="1" animBg="1" rev="0" advAuto="0" spid="589" grpId="3"/>
      <p:bldP build="whole" bldLvl="1" animBg="1" rev="0" advAuto="0" spid="619" grpId="12"/>
      <p:bldP build="whole" bldLvl="1" animBg="1" rev="0" advAuto="0" spid="628" grpId="5"/>
      <p:bldP build="whole" bldLvl="1" animBg="1" rev="0" advAuto="0" spid="594" grpId="2"/>
      <p:bldP build="whole" bldLvl="1" animBg="1" rev="0" advAuto="0" spid="610" grpId="7"/>
      <p:bldP build="whole" bldLvl="1" animBg="1" rev="0" advAuto="0" spid="605" grpId="9"/>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1"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632"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633"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634"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635"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636"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637"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638" name="More on memory in coming weeks…"/>
          <p:cNvSpPr txBox="1"/>
          <p:nvPr>
            <p:ph type="title"/>
          </p:nvPr>
        </p:nvSpPr>
        <p:spPr>
          <a:prstGeom prst="rect">
            <a:avLst/>
          </a:prstGeom>
        </p:spPr>
        <p:txBody>
          <a:bodyPr/>
          <a:lstStyle/>
          <a:p>
            <a:pPr/>
            <a:r>
              <a:t>More on memory in coming weeks…</a:t>
            </a:r>
          </a:p>
        </p:txBody>
      </p:sp>
      <p:sp>
        <p:nvSpPr>
          <p:cNvPr id="639" name="Double-click to edi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642"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643" name="Center of Functionally Integrative Neuroscience…"/>
          <p:cNvSpPr/>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644"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645"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646" name="Cognitive Science…"/>
          <p:cNvSpPr/>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647"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648" name="Problem solving"/>
          <p:cNvSpPr txBox="1"/>
          <p:nvPr>
            <p:ph type="title"/>
          </p:nvPr>
        </p:nvSpPr>
        <p:spPr>
          <a:prstGeom prst="rect">
            <a:avLst/>
          </a:prstGeom>
        </p:spPr>
        <p:txBody>
          <a:bodyPr/>
          <a:lstStyle/>
          <a:p>
            <a:pPr/>
            <a:r>
              <a:t>Problem solving</a:t>
            </a:r>
          </a:p>
        </p:txBody>
      </p:sp>
      <p:sp>
        <p:nvSpPr>
          <p:cNvPr id="649" name="Double-click to edit"/>
          <p:cNvSpPr txBox="1"/>
          <p:nvPr>
            <p:ph type="body" idx="1"/>
          </p:nvPr>
        </p:nvSpPr>
        <p:spPr>
          <a:prstGeom prst="rect">
            <a:avLst/>
          </a:prstGeom>
        </p:spPr>
        <p:txBody>
          <a:bodyPr/>
          <a:lstStyle/>
          <a:p>
            <a:pPr/>
          </a:p>
        </p:txBody>
      </p:sp>
      <p:pic>
        <p:nvPicPr>
          <p:cNvPr id="650" name="url?sa=i&amp;rct=j&amp;q=&amp;esrc=s&amp;source=images&amp;cd=&amp;cad=rja&amp;uact=8&amp;ved=0CAcQjRxqFQoTCPnE4urF3sgCFYWQLAodhBAFTg&amp;url=http%3A%2F%2Fwww.scmep.tiff" descr="url?sa=i&amp;rct=j&amp;q=&amp;esrc=s&amp;source=images&amp;cd=&amp;cad=rja&amp;uact=8&amp;ved=0CAcQjRxqFQoTCPnE4urF3sgCFYWQLAodhBAFTg&amp;url=http%3A%2F%2Fwww.scmep.tiff"/>
          <p:cNvPicPr>
            <a:picLocks noChangeAspect="1"/>
          </p:cNvPicPr>
          <p:nvPr/>
        </p:nvPicPr>
        <p:blipFill>
          <a:blip r:embed="rId6">
            <a:extLst/>
          </a:blip>
          <a:stretch>
            <a:fillRect/>
          </a:stretch>
        </p:blipFill>
        <p:spPr>
          <a:xfrm>
            <a:off x="2451100" y="1562100"/>
            <a:ext cx="4241800" cy="4241800"/>
          </a:xfrm>
          <a:prstGeom prst="rect">
            <a:avLst/>
          </a:prstGeom>
          <a:ln w="12700"/>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653"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654"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655"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656"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657"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658"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659" name="Problem solving: Reading questions"/>
          <p:cNvSpPr txBox="1"/>
          <p:nvPr>
            <p:ph type="title"/>
          </p:nvPr>
        </p:nvSpPr>
        <p:spPr>
          <a:prstGeom prst="rect">
            <a:avLst/>
          </a:prstGeom>
        </p:spPr>
        <p:txBody>
          <a:bodyPr/>
          <a:lstStyle/>
          <a:p>
            <a:pPr/>
            <a:r>
              <a:t>Problem solving: Reading questions</a:t>
            </a:r>
          </a:p>
        </p:txBody>
      </p:sp>
      <p:sp>
        <p:nvSpPr>
          <p:cNvPr id="660" name="What is a problem?…"/>
          <p:cNvSpPr txBox="1"/>
          <p:nvPr>
            <p:ph type="body" idx="1"/>
          </p:nvPr>
        </p:nvSpPr>
        <p:spPr>
          <a:xfrm>
            <a:off x="259113" y="1257300"/>
            <a:ext cx="8625774" cy="5257800"/>
          </a:xfrm>
          <a:prstGeom prst="rect">
            <a:avLst/>
          </a:prstGeom>
        </p:spPr>
        <p:txBody>
          <a:bodyPr/>
          <a:lstStyle/>
          <a:p>
            <a:pPr>
              <a:defRPr sz="1800"/>
            </a:pPr>
            <a:r>
              <a:t>What is a problem?</a:t>
            </a:r>
          </a:p>
          <a:p>
            <a:pPr>
              <a:defRPr sz="1800"/>
            </a:pPr>
            <a:r>
              <a:t>The gestalt psychologists talk about </a:t>
            </a:r>
            <a:r>
              <a:rPr i="1">
                <a:solidFill>
                  <a:schemeClr val="accent3">
                    <a:hueOff val="914337"/>
                    <a:satOff val="31515"/>
                    <a:lumOff val="-30790"/>
                  </a:schemeClr>
                </a:solidFill>
              </a:rPr>
              <a:t>restructuring</a:t>
            </a:r>
            <a:r>
              <a:rPr i="1"/>
              <a:t>,</a:t>
            </a:r>
            <a:r>
              <a:t> </a:t>
            </a:r>
            <a:r>
              <a:rPr i="1">
                <a:solidFill>
                  <a:schemeClr val="accent3">
                    <a:hueOff val="914337"/>
                    <a:satOff val="31515"/>
                    <a:lumOff val="-30790"/>
                  </a:schemeClr>
                </a:solidFill>
              </a:rPr>
              <a:t>insight </a:t>
            </a:r>
            <a:r>
              <a:t>and </a:t>
            </a:r>
            <a:r>
              <a:rPr i="1">
                <a:solidFill>
                  <a:schemeClr val="accent3">
                    <a:hueOff val="914337"/>
                    <a:satOff val="31515"/>
                    <a:lumOff val="-30790"/>
                  </a:schemeClr>
                </a:solidFill>
              </a:rPr>
              <a:t>fixation</a:t>
            </a:r>
            <a:r>
              <a:t>. What do they mean and what are the examples?</a:t>
            </a:r>
          </a:p>
          <a:p>
            <a:pPr>
              <a:defRPr sz="1800"/>
            </a:pPr>
            <a:r>
              <a:t>The information-processing approach describes problem solving in terms of a </a:t>
            </a:r>
            <a:r>
              <a:rPr i="1">
                <a:solidFill>
                  <a:schemeClr val="accent3">
                    <a:hueOff val="914337"/>
                    <a:satOff val="31515"/>
                    <a:lumOff val="-30790"/>
                  </a:schemeClr>
                </a:solidFill>
              </a:rPr>
              <a:t>problem space</a:t>
            </a:r>
            <a:r>
              <a:t> with </a:t>
            </a:r>
            <a:r>
              <a:rPr i="1">
                <a:solidFill>
                  <a:schemeClr val="accent3">
                    <a:hueOff val="914337"/>
                    <a:satOff val="31515"/>
                    <a:lumOff val="-30790"/>
                  </a:schemeClr>
                </a:solidFill>
              </a:rPr>
              <a:t>states</a:t>
            </a:r>
            <a:r>
              <a:t> and </a:t>
            </a:r>
            <a:r>
              <a:rPr i="1">
                <a:solidFill>
                  <a:schemeClr val="accent3">
                    <a:hueOff val="914337"/>
                    <a:satOff val="31515"/>
                    <a:lumOff val="-30790"/>
                  </a:schemeClr>
                </a:solidFill>
              </a:rPr>
              <a:t>operators</a:t>
            </a:r>
            <a:r>
              <a:t>. What are those?</a:t>
            </a:r>
          </a:p>
          <a:p>
            <a:pPr>
              <a:defRPr sz="1800"/>
            </a:pPr>
            <a:r>
              <a:t>What is a </a:t>
            </a:r>
            <a:r>
              <a:rPr i="1">
                <a:solidFill>
                  <a:schemeClr val="accent3">
                    <a:hueOff val="914337"/>
                    <a:satOff val="31515"/>
                    <a:lumOff val="-30790"/>
                  </a:schemeClr>
                </a:solidFill>
              </a:rPr>
              <a:t>means-end analysis</a:t>
            </a:r>
            <a:r>
              <a:t>?</a:t>
            </a:r>
          </a:p>
          <a:p>
            <a:pPr>
              <a:defRPr sz="1800"/>
            </a:pPr>
            <a:r>
              <a:t>What is an </a:t>
            </a:r>
            <a:r>
              <a:rPr i="1">
                <a:solidFill>
                  <a:schemeClr val="accent3">
                    <a:hueOff val="914337"/>
                    <a:satOff val="31515"/>
                    <a:lumOff val="-30790"/>
                  </a:schemeClr>
                </a:solidFill>
              </a:rPr>
              <a:t>analogy</a:t>
            </a:r>
            <a:r>
              <a:t> and how may it facilitate problem solving</a:t>
            </a:r>
          </a:p>
          <a:p>
            <a:pPr>
              <a:defRPr sz="1800"/>
            </a:pPr>
            <a:r>
              <a:rPr i="1">
                <a:solidFill>
                  <a:schemeClr val="accent3">
                    <a:hueOff val="914337"/>
                    <a:satOff val="31515"/>
                    <a:lumOff val="-30790"/>
                  </a:schemeClr>
                </a:solidFill>
              </a:rPr>
              <a:t>Expertise</a:t>
            </a:r>
            <a:r>
              <a:t> changes problem solving. Can your rephrase the notion of expertise using memory concepts?</a:t>
            </a:r>
          </a:p>
          <a:p>
            <a:pPr>
              <a:defRPr sz="1800"/>
            </a:pPr>
            <a:r>
              <a:rPr i="1">
                <a:solidFill>
                  <a:schemeClr val="accent3">
                    <a:hueOff val="914337"/>
                    <a:satOff val="31515"/>
                    <a:lumOff val="-30790"/>
                  </a:schemeClr>
                </a:solidFill>
              </a:rPr>
              <a:t>Creativity</a:t>
            </a:r>
            <a:r>
              <a:t> is often good for problem solving. But how is creativity defined? Can it be linked to expertise and memory in both a positive and negative sense?</a:t>
            </a:r>
          </a:p>
          <a:p>
            <a:pPr>
              <a:defRPr sz="1800"/>
            </a:pPr>
            <a:r>
              <a:rPr i="1">
                <a:solidFill>
                  <a:schemeClr val="accent3">
                    <a:hueOff val="914337"/>
                    <a:satOff val="31515"/>
                    <a:lumOff val="-30790"/>
                  </a:schemeClr>
                </a:solidFill>
              </a:rPr>
              <a:t>Grossnickle et al. 2016:</a:t>
            </a:r>
            <a:r>
              <a:t> </a:t>
            </a:r>
            <a:r>
              <a:rPr u="sng"/>
              <a:t>Don’t spend to long on this paper.</a:t>
            </a:r>
            <a:r>
              <a:t> Consider first the examples in appendix A. Then look at table 2 and see how many of these measures are correlated, especially with visuospatial working memory (VS-WMC).</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62" name="Rectangle"/>
          <p:cNvSpPr/>
          <p:nvPr/>
        </p:nvSpPr>
        <p:spPr>
          <a:xfrm>
            <a:off x="-12700" y="-38100"/>
            <a:ext cx="9156700" cy="6921500"/>
          </a:xfrm>
          <a:prstGeom prst="rect">
            <a:avLst/>
          </a:prstGeom>
          <a:solidFill>
            <a:srgbClr val="EBEBEB"/>
          </a:solidFill>
          <a:ln w="12700"/>
        </p:spPr>
        <p:txBody>
          <a:bodyPr lIns="50800" tIns="50800" rIns="50800" bIns="50800" anchor="ctr"/>
          <a:lstStyle/>
          <a:p>
            <a:pPr/>
          </a:p>
        </p:txBody>
      </p:sp>
      <p:sp>
        <p:nvSpPr>
          <p:cNvPr id="663"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664"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665"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666"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667"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668" name="Center for Semiotics…"/>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Center for Semiotics</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669"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670" name="Questions from students"/>
          <p:cNvSpPr txBox="1"/>
          <p:nvPr>
            <p:ph type="title"/>
          </p:nvPr>
        </p:nvSpPr>
        <p:spPr>
          <a:prstGeom prst="rect">
            <a:avLst/>
          </a:prstGeom>
        </p:spPr>
        <p:txBody>
          <a:bodyPr/>
          <a:lstStyle/>
          <a:p>
            <a:pPr/>
            <a:r>
              <a:t>Questions from students</a:t>
            </a:r>
          </a:p>
        </p:txBody>
      </p:sp>
      <p:sp>
        <p:nvSpPr>
          <p:cNvPr id="671" name="- How much research is being done in this field?…"/>
          <p:cNvSpPr txBox="1"/>
          <p:nvPr>
            <p:ph type="body" idx="1"/>
          </p:nvPr>
        </p:nvSpPr>
        <p:spPr>
          <a:prstGeom prst="rect">
            <a:avLst/>
          </a:prstGeom>
        </p:spPr>
        <p:txBody>
          <a:bodyPr/>
          <a:lstStyle/>
          <a:p>
            <a:pPr/>
            <a:r>
              <a:t>    - How much research is being done in this field?</a:t>
            </a:r>
          </a:p>
          <a:p>
            <a:pPr/>
            <a:r>
              <a:t>    - What else has an effect on creativity? - how does negative moods effect creativity?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73"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674"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675"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676"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677"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678"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679"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680" name="What is a problem?"/>
          <p:cNvSpPr txBox="1"/>
          <p:nvPr>
            <p:ph type="title"/>
          </p:nvPr>
        </p:nvSpPr>
        <p:spPr>
          <a:prstGeom prst="rect">
            <a:avLst/>
          </a:prstGeom>
        </p:spPr>
        <p:txBody>
          <a:bodyPr/>
          <a:lstStyle/>
          <a:p>
            <a:pPr/>
            <a:r>
              <a:t>What is a problem?</a:t>
            </a:r>
          </a:p>
        </p:txBody>
      </p:sp>
      <p:sp>
        <p:nvSpPr>
          <p:cNvPr id="681" name="A problem occurs when there is an obstacle between a present state and a goal"/>
          <p:cNvSpPr txBox="1"/>
          <p:nvPr>
            <p:ph type="body" sz="quarter" idx="1"/>
          </p:nvPr>
        </p:nvSpPr>
        <p:spPr>
          <a:xfrm>
            <a:off x="457200" y="1600200"/>
            <a:ext cx="7082185" cy="1052518"/>
          </a:xfrm>
          <a:prstGeom prst="rect">
            <a:avLst/>
          </a:prstGeom>
        </p:spPr>
        <p:txBody>
          <a:bodyPr/>
          <a:lstStyle/>
          <a:p>
            <a:pPr/>
            <a:r>
              <a:t>A </a:t>
            </a:r>
            <a:r>
              <a:rPr>
                <a:solidFill>
                  <a:schemeClr val="accent3">
                    <a:hueOff val="914337"/>
                    <a:satOff val="31515"/>
                    <a:lumOff val="-30790"/>
                  </a:schemeClr>
                </a:solidFill>
              </a:rPr>
              <a:t>problem</a:t>
            </a:r>
            <a:r>
              <a:t> occurs when there is an </a:t>
            </a:r>
            <a:r>
              <a:rPr>
                <a:solidFill>
                  <a:schemeClr val="accent6">
                    <a:hueOff val="-146070"/>
                    <a:satOff val="-10048"/>
                    <a:lumOff val="-30626"/>
                  </a:schemeClr>
                </a:solidFill>
              </a:rPr>
              <a:t>obstacle</a:t>
            </a:r>
            <a:r>
              <a:t> between a </a:t>
            </a:r>
            <a:r>
              <a:rPr>
                <a:solidFill>
                  <a:schemeClr val="accent3">
                    <a:hueOff val="914337"/>
                    <a:satOff val="31515"/>
                    <a:lumOff val="-30790"/>
                  </a:schemeClr>
                </a:solidFill>
              </a:rPr>
              <a:t>present state</a:t>
            </a:r>
            <a:r>
              <a:t> and a </a:t>
            </a:r>
            <a:r>
              <a:rPr>
                <a:solidFill>
                  <a:schemeClr val="accent3">
                    <a:hueOff val="914337"/>
                    <a:satOff val="31515"/>
                    <a:lumOff val="-30790"/>
                  </a:schemeClr>
                </a:solidFill>
              </a:rPr>
              <a:t>goal</a:t>
            </a:r>
          </a:p>
        </p:txBody>
      </p:sp>
      <p:pic>
        <p:nvPicPr>
          <p:cNvPr id="682" name="Image" descr="Image"/>
          <p:cNvPicPr>
            <a:picLocks noChangeAspect="1"/>
          </p:cNvPicPr>
          <p:nvPr/>
        </p:nvPicPr>
        <p:blipFill>
          <a:blip r:embed="rId6">
            <a:extLst/>
          </a:blip>
          <a:stretch>
            <a:fillRect/>
          </a:stretch>
        </p:blipFill>
        <p:spPr>
          <a:xfrm>
            <a:off x="678632" y="2443154"/>
            <a:ext cx="7786736" cy="2879742"/>
          </a:xfrm>
          <a:prstGeom prst="rect">
            <a:avLst/>
          </a:prstGeom>
          <a:ln w="12700"/>
        </p:spPr>
      </p:pic>
      <p:sp>
        <p:nvSpPr>
          <p:cNvPr id="683" name="(Goldstein &amp; van Hoof 2021, p. 369)"/>
          <p:cNvSpPr txBox="1"/>
          <p:nvPr/>
        </p:nvSpPr>
        <p:spPr>
          <a:xfrm>
            <a:off x="5357261" y="5642896"/>
            <a:ext cx="3396815"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369)</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85"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686"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687"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688"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689"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690"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691"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692" name="Descriptive and prescriptive approaches"/>
          <p:cNvSpPr txBox="1"/>
          <p:nvPr>
            <p:ph type="title"/>
          </p:nvPr>
        </p:nvSpPr>
        <p:spPr>
          <a:prstGeom prst="rect">
            <a:avLst/>
          </a:prstGeom>
        </p:spPr>
        <p:txBody>
          <a:bodyPr/>
          <a:lstStyle/>
          <a:p>
            <a:pPr/>
            <a:r>
              <a:t>Descriptive and prescriptive approaches</a:t>
            </a:r>
          </a:p>
        </p:txBody>
      </p:sp>
      <p:sp>
        <p:nvSpPr>
          <p:cNvPr id="693" name="Descriptive…"/>
          <p:cNvSpPr txBox="1"/>
          <p:nvPr>
            <p:ph type="body" idx="1"/>
          </p:nvPr>
        </p:nvSpPr>
        <p:spPr>
          <a:xfrm>
            <a:off x="457200" y="1257300"/>
            <a:ext cx="8229600" cy="3230851"/>
          </a:xfrm>
          <a:prstGeom prst="rect">
            <a:avLst/>
          </a:prstGeom>
        </p:spPr>
        <p:txBody>
          <a:bodyPr/>
          <a:lstStyle/>
          <a:p>
            <a:pPr/>
            <a:r>
              <a:rPr>
                <a:solidFill>
                  <a:schemeClr val="accent1">
                    <a:hueOff val="114395"/>
                    <a:lumOff val="-24975"/>
                  </a:schemeClr>
                </a:solidFill>
              </a:rPr>
              <a:t>Descriptive</a:t>
            </a:r>
          </a:p>
          <a:p>
            <a:pPr lvl="1"/>
            <a:r>
              <a:t>Investigate how cognitive systems solve problems</a:t>
            </a:r>
          </a:p>
          <a:p>
            <a:pPr>
              <a:defRPr>
                <a:solidFill>
                  <a:schemeClr val="accent1">
                    <a:hueOff val="114395"/>
                    <a:lumOff val="-24975"/>
                  </a:schemeClr>
                </a:solidFill>
              </a:defRPr>
            </a:pPr>
            <a:r>
              <a:t>Prescriptive</a:t>
            </a:r>
          </a:p>
          <a:p>
            <a:pPr lvl="1"/>
            <a:r>
              <a:t>Investigate how cognitive systems can optimise problem solving</a:t>
            </a:r>
          </a:p>
          <a:p>
            <a:pPr/>
          </a:p>
          <a:p>
            <a:pPr/>
            <a:r>
              <a:t>Cognitive science covers a middle ground due to its ties with both </a:t>
            </a:r>
            <a:r>
              <a:rPr>
                <a:solidFill>
                  <a:schemeClr val="accent3">
                    <a:hueOff val="914337"/>
                    <a:satOff val="31515"/>
                    <a:lumOff val="-30790"/>
                  </a:schemeClr>
                </a:solidFill>
              </a:rPr>
              <a:t>psychology</a:t>
            </a:r>
            <a:r>
              <a:t> (primarily descriptive) and </a:t>
            </a:r>
            <a:r>
              <a:rPr>
                <a:solidFill>
                  <a:schemeClr val="accent6">
                    <a:hueOff val="-146070"/>
                    <a:satOff val="-10048"/>
                    <a:lumOff val="-30626"/>
                  </a:schemeClr>
                </a:solidFill>
              </a:rPr>
              <a:t>computer science</a:t>
            </a:r>
            <a:r>
              <a:t> (primarily prescriptive)</a:t>
            </a:r>
          </a:p>
        </p:txBody>
      </p:sp>
      <p:pic>
        <p:nvPicPr>
          <p:cNvPr id="694" name="Image" descr="Image"/>
          <p:cNvPicPr>
            <a:picLocks noChangeAspect="1"/>
          </p:cNvPicPr>
          <p:nvPr/>
        </p:nvPicPr>
        <p:blipFill>
          <a:blip r:embed="rId6">
            <a:extLst/>
          </a:blip>
          <a:stretch>
            <a:fillRect/>
          </a:stretch>
        </p:blipFill>
        <p:spPr>
          <a:xfrm>
            <a:off x="5563569" y="3908824"/>
            <a:ext cx="2553937" cy="2060177"/>
          </a:xfrm>
          <a:prstGeom prst="rect">
            <a:avLst/>
          </a:prstGeom>
          <a:ln w="12700"/>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96" name="Image" descr="Image"/>
          <p:cNvPicPr>
            <a:picLocks noChangeAspect="1"/>
          </p:cNvPicPr>
          <p:nvPr/>
        </p:nvPicPr>
        <p:blipFill>
          <a:blip r:embed="rId2">
            <a:extLst/>
          </a:blip>
          <a:stretch>
            <a:fillRect/>
          </a:stretch>
        </p:blipFill>
        <p:spPr>
          <a:xfrm>
            <a:off x="205513" y="1031687"/>
            <a:ext cx="8419804" cy="4591426"/>
          </a:xfrm>
          <a:prstGeom prst="rect">
            <a:avLst/>
          </a:prstGeom>
          <a:ln w="12700"/>
        </p:spPr>
      </p:pic>
      <p:sp>
        <p:nvSpPr>
          <p:cNvPr id="697"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698" name="aas_c.png" descr="aas_c.png"/>
          <p:cNvPicPr>
            <a:picLocks noChangeAspect="0"/>
          </p:cNvPicPr>
          <p:nvPr/>
        </p:nvPicPr>
        <p:blipFill>
          <a:blip r:embed="rId3">
            <a:extLst/>
          </a:blip>
          <a:srcRect l="37881" t="0" r="24217" b="33779"/>
          <a:stretch>
            <a:fillRect/>
          </a:stretch>
        </p:blipFill>
        <p:spPr>
          <a:xfrm>
            <a:off x="5338762" y="6165850"/>
            <a:ext cx="385763" cy="387350"/>
          </a:xfrm>
          <a:prstGeom prst="rect">
            <a:avLst/>
          </a:prstGeom>
          <a:ln w="12700">
            <a:miter lim="400000"/>
          </a:ln>
        </p:spPr>
      </p:pic>
      <p:sp>
        <p:nvSpPr>
          <p:cNvPr id="699"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700" name="CFIN spirallogo uden tekst-sorthvid.png" descr="CFIN spirallogo uden tekst-sorthvid.png"/>
          <p:cNvPicPr>
            <a:picLocks noChangeAspect="0"/>
          </p:cNvPicPr>
          <p:nvPr/>
        </p:nvPicPr>
        <p:blipFill>
          <a:blip r:embed="rId4">
            <a:extLst/>
          </a:blip>
          <a:stretch>
            <a:fillRect/>
          </a:stretch>
        </p:blipFill>
        <p:spPr>
          <a:xfrm>
            <a:off x="455612" y="6042025"/>
            <a:ext cx="655638" cy="641350"/>
          </a:xfrm>
          <a:prstGeom prst="rect">
            <a:avLst/>
          </a:prstGeom>
          <a:ln w="12700">
            <a:solidFill>
              <a:srgbClr val="0042AA"/>
            </a:solidFill>
            <a:miter lim="400000"/>
          </a:ln>
        </p:spPr>
      </p:pic>
      <p:pic>
        <p:nvPicPr>
          <p:cNvPr id="701" name="foo.png" descr="foo.png"/>
          <p:cNvPicPr>
            <a:picLocks noChangeAspect="0"/>
          </p:cNvPicPr>
          <p:nvPr/>
        </p:nvPicPr>
        <p:blipFill>
          <a:blip r:embed="rId5">
            <a:extLst/>
          </a:blip>
          <a:stretch>
            <a:fillRect/>
          </a:stretch>
        </p:blipFill>
        <p:spPr>
          <a:xfrm>
            <a:off x="4919662" y="6165850"/>
            <a:ext cx="371476" cy="371475"/>
          </a:xfrm>
          <a:prstGeom prst="rect">
            <a:avLst/>
          </a:prstGeom>
          <a:ln w="12700">
            <a:miter lim="400000"/>
          </a:ln>
        </p:spPr>
      </p:pic>
      <p:sp>
        <p:nvSpPr>
          <p:cNvPr id="702"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703" name="logo-t-1a171b.pdf" descr="logo-t-1a171b.pdf"/>
          <p:cNvPicPr>
            <a:picLocks noChangeAspect="1"/>
          </p:cNvPicPr>
          <p:nvPr/>
        </p:nvPicPr>
        <p:blipFill>
          <a:blip r:embed="rId6">
            <a:extLst/>
          </a:blip>
          <a:srcRect l="0" t="0" r="81297" b="65135"/>
          <a:stretch>
            <a:fillRect/>
          </a:stretch>
        </p:blipFill>
        <p:spPr>
          <a:xfrm>
            <a:off x="7702921" y="6184380"/>
            <a:ext cx="669017" cy="382260"/>
          </a:xfrm>
          <a:prstGeom prst="rect">
            <a:avLst/>
          </a:prstGeom>
          <a:ln w="12700"/>
        </p:spPr>
      </p:pic>
      <p:sp>
        <p:nvSpPr>
          <p:cNvPr id="704" name="Characteristics of cognitive problem solving"/>
          <p:cNvSpPr txBox="1"/>
          <p:nvPr>
            <p:ph type="title"/>
          </p:nvPr>
        </p:nvSpPr>
        <p:spPr>
          <a:prstGeom prst="rect">
            <a:avLst/>
          </a:prstGeom>
        </p:spPr>
        <p:txBody>
          <a:bodyPr/>
          <a:lstStyle/>
          <a:p>
            <a:pPr/>
            <a:r>
              <a:t>Characteristics of cognitive problem solving</a:t>
            </a:r>
          </a:p>
        </p:txBody>
      </p:sp>
      <p:sp>
        <p:nvSpPr>
          <p:cNvPr id="705" name="Goal directedness…"/>
          <p:cNvSpPr txBox="1"/>
          <p:nvPr>
            <p:ph type="body" sz="half" idx="1"/>
          </p:nvPr>
        </p:nvSpPr>
        <p:spPr>
          <a:xfrm>
            <a:off x="190500" y="1219299"/>
            <a:ext cx="4124127" cy="4216202"/>
          </a:xfrm>
          <a:prstGeom prst="rect">
            <a:avLst/>
          </a:prstGeom>
        </p:spPr>
        <p:txBody>
          <a:bodyPr/>
          <a:lstStyle/>
          <a:p>
            <a:pPr/>
            <a:r>
              <a:t>Goal directedness</a:t>
            </a:r>
          </a:p>
          <a:p>
            <a:pPr/>
            <a:r>
              <a:t>Setting of subgoals</a:t>
            </a:r>
          </a:p>
          <a:p>
            <a:pPr/>
            <a:r>
              <a:t>Operator application</a:t>
            </a:r>
          </a:p>
        </p:txBody>
      </p:sp>
      <p:sp>
        <p:nvSpPr>
          <p:cNvPr id="706" name="Problem Space: Set of states the problem can be in…"/>
          <p:cNvSpPr txBox="1"/>
          <p:nvPr/>
        </p:nvSpPr>
        <p:spPr>
          <a:xfrm>
            <a:off x="4115911" y="3750824"/>
            <a:ext cx="4636453" cy="211596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marL="383540" indent="-342900">
              <a:spcBef>
                <a:spcPts val="500"/>
              </a:spcBef>
              <a:buClr>
                <a:srgbClr val="0069D9"/>
              </a:buClr>
              <a:buSzPct val="125000"/>
              <a:buChar char="•"/>
              <a:defRPr sz="2400"/>
            </a:pPr>
            <a:r>
              <a:t>Problem Space: Set of states the problem can be in</a:t>
            </a:r>
          </a:p>
          <a:p>
            <a:pPr lvl="1" marL="783590" indent="-285750">
              <a:spcBef>
                <a:spcPts val="400"/>
              </a:spcBef>
              <a:buClr>
                <a:srgbClr val="0069D9"/>
              </a:buClr>
              <a:buSzPct val="125000"/>
              <a:buChar char="•"/>
              <a:defRPr sz="2000"/>
            </a:pPr>
            <a:r>
              <a:t>States</a:t>
            </a:r>
          </a:p>
          <a:p>
            <a:pPr lvl="2" marL="1183639" indent="-228600">
              <a:spcBef>
                <a:spcPts val="400"/>
              </a:spcBef>
              <a:buClr>
                <a:srgbClr val="0069D9"/>
              </a:buClr>
              <a:buSzPct val="125000"/>
              <a:buChar char="•"/>
            </a:pPr>
            <a:r>
              <a:t>Start state</a:t>
            </a:r>
          </a:p>
          <a:p>
            <a:pPr lvl="2" marL="1183639" indent="-228600">
              <a:spcBef>
                <a:spcPts val="400"/>
              </a:spcBef>
              <a:buClr>
                <a:srgbClr val="0069D9"/>
              </a:buClr>
              <a:buSzPct val="125000"/>
              <a:buChar char="•"/>
            </a:pPr>
            <a:r>
              <a:t>Intermediate states</a:t>
            </a:r>
          </a:p>
          <a:p>
            <a:pPr lvl="2" marL="1183639" indent="-228600">
              <a:spcBef>
                <a:spcPts val="400"/>
              </a:spcBef>
              <a:buClr>
                <a:srgbClr val="0069D9"/>
              </a:buClr>
              <a:buSzPct val="125000"/>
              <a:buChar char="•"/>
            </a:pPr>
            <a:r>
              <a:t>Goal state</a:t>
            </a:r>
          </a:p>
        </p:txBody>
      </p:sp>
      <p:sp>
        <p:nvSpPr>
          <p:cNvPr id="707" name="(Goldstein &amp; van Hoof 2021, p. 378-)"/>
          <p:cNvSpPr txBox="1"/>
          <p:nvPr/>
        </p:nvSpPr>
        <p:spPr>
          <a:xfrm>
            <a:off x="416961" y="5667617"/>
            <a:ext cx="3464482"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378-)</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9"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710"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711"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712"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713"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714"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715"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716" name="Well- and Ill-defined problems"/>
          <p:cNvSpPr txBox="1"/>
          <p:nvPr>
            <p:ph type="title"/>
          </p:nvPr>
        </p:nvSpPr>
        <p:spPr>
          <a:xfrm>
            <a:off x="457200" y="-263525"/>
            <a:ext cx="8229600" cy="1508125"/>
          </a:xfrm>
          <a:prstGeom prst="rect">
            <a:avLst/>
          </a:prstGeom>
        </p:spPr>
        <p:txBody>
          <a:bodyPr/>
          <a:lstStyle/>
          <a:p>
            <a:pPr/>
            <a:r>
              <a:t>Well- and Ill-defined problems</a:t>
            </a:r>
          </a:p>
        </p:txBody>
      </p:sp>
      <p:sp>
        <p:nvSpPr>
          <p:cNvPr id="717" name="Problems can be classified into two different types (ill-defined and well-defined) from which appropriate solutions are to be made.…"/>
          <p:cNvSpPr txBox="1"/>
          <p:nvPr>
            <p:ph type="body" idx="1"/>
          </p:nvPr>
        </p:nvSpPr>
        <p:spPr>
          <a:xfrm>
            <a:off x="3403600" y="1155700"/>
            <a:ext cx="5422900" cy="5257800"/>
          </a:xfrm>
          <a:prstGeom prst="rect">
            <a:avLst/>
          </a:prstGeom>
        </p:spPr>
        <p:txBody>
          <a:bodyPr/>
          <a:lstStyle/>
          <a:p>
            <a:pPr/>
            <a:r>
              <a:rPr>
                <a:solidFill>
                  <a:srgbClr val="252525"/>
                </a:solidFill>
              </a:rPr>
              <a:t>Problems can be classified into two different types (ill-defined and well-defined) from which appropriate solutions are to be made. </a:t>
            </a:r>
            <a:endParaRPr>
              <a:solidFill>
                <a:srgbClr val="252525"/>
              </a:solidFill>
            </a:endParaRPr>
          </a:p>
          <a:p>
            <a:pPr lvl="1" marL="840739" indent="-342899">
              <a:defRPr sz="2400"/>
            </a:pPr>
            <a:r>
              <a:rPr>
                <a:solidFill>
                  <a:srgbClr val="0061FF"/>
                </a:solidFill>
                <a:uFill>
                  <a:solidFill>
                    <a:srgbClr val="0061FF"/>
                  </a:solidFill>
                </a:uFill>
              </a:rPr>
              <a:t>Well-defined problems</a:t>
            </a:r>
            <a:r>
              <a:rPr>
                <a:solidFill>
                  <a:srgbClr val="252525"/>
                </a:solidFill>
              </a:rPr>
              <a:t> have specific goals, clearly defined solution paths, and clear expected solutions.</a:t>
            </a:r>
            <a:endParaRPr>
              <a:solidFill>
                <a:srgbClr val="252525"/>
              </a:solidFill>
            </a:endParaRPr>
          </a:p>
          <a:p>
            <a:pPr lvl="1" marL="840739" indent="-342899">
              <a:defRPr sz="2400"/>
            </a:pPr>
            <a:r>
              <a:rPr>
                <a:solidFill>
                  <a:srgbClr val="0061FF"/>
                </a:solidFill>
                <a:uFill>
                  <a:solidFill>
                    <a:srgbClr val="0061FF"/>
                  </a:solidFill>
                </a:uFill>
              </a:rPr>
              <a:t>Ill-defined problems</a:t>
            </a:r>
            <a:r>
              <a:rPr>
                <a:solidFill>
                  <a:srgbClr val="252525"/>
                </a:solidFill>
              </a:rPr>
              <a:t> are those that do not have clear goals, solution paths, or expected solution. </a:t>
            </a:r>
          </a:p>
        </p:txBody>
      </p:sp>
      <p:pic>
        <p:nvPicPr>
          <p:cNvPr id="718" name="url?sa=i&amp;rct=j&amp;q=&amp;esrc=s&amp;source=images&amp;cd=&amp;cad=rja&amp;uact=8&amp;ved=0CAcQjRxqFQoTCJPr4cLY3cgCFYzXLAodcHEIOg&amp;url=http%3A%2F%2Fwww.ourcurioushome.net%2F2014%2F08%2F03%2Fdh-guest-post-caution-tape-maze-revisit.tiff" descr="url?sa=i&amp;rct=j&amp;q=&amp;esrc=s&amp;source=images&amp;cd=&amp;cad=rja&amp;uact=8&amp;ved=0CAcQjRxqFQoTCJPr4cLY3cgCFYzXLAodcHEIOg&amp;url=http%3A%2F%2Fwww.ourcurioushome.net%2F2014%2F08%2F03%2Fdh-guest-post-caution-tape-maze-revisit.tiff"/>
          <p:cNvPicPr>
            <a:picLocks noChangeAspect="1"/>
          </p:cNvPicPr>
          <p:nvPr/>
        </p:nvPicPr>
        <p:blipFill>
          <a:blip r:embed="rId6">
            <a:extLst/>
          </a:blip>
          <a:stretch>
            <a:fillRect/>
          </a:stretch>
        </p:blipFill>
        <p:spPr>
          <a:xfrm>
            <a:off x="177800" y="787400"/>
            <a:ext cx="3289300" cy="2540071"/>
          </a:xfrm>
          <a:prstGeom prst="rect">
            <a:avLst/>
          </a:prstGeom>
          <a:ln w="12700"/>
        </p:spPr>
      </p:pic>
      <p:pic>
        <p:nvPicPr>
          <p:cNvPr id="719" name="url?sa=i&amp;rct=j&amp;q=&amp;esrc=s&amp;source=images&amp;cd=&amp;cad=rja&amp;uact=8&amp;ved=0CAcQjRxqFQoTCO2Hhp3Z3cgCFQHYLAod7L8JPw&amp;url=http%3A%2F%2Fwww.marilynharding.com%2F2015%2F09%2F22%2Fwhat-does-it-take-to-be-happy%2F&amp;bvm=bv.tiff" descr="url?sa=i&amp;rct=j&amp;q=&amp;esrc=s&amp;source=images&amp;cd=&amp;cad=rja&amp;uact=8&amp;ved=0CAcQjRxqFQoTCO2Hhp3Z3cgCFQHYLAod7L8JPw&amp;url=http%3A%2F%2Fwww.marilynharding.com%2F2015%2F09%2F22%2Fwhat-does-it-take-to-be-happy%2F&amp;bvm=bv.tiff"/>
          <p:cNvPicPr>
            <a:picLocks noChangeAspect="1"/>
          </p:cNvPicPr>
          <p:nvPr/>
        </p:nvPicPr>
        <p:blipFill>
          <a:blip r:embed="rId7">
            <a:extLst/>
          </a:blip>
          <a:stretch>
            <a:fillRect/>
          </a:stretch>
        </p:blipFill>
        <p:spPr>
          <a:xfrm>
            <a:off x="330200" y="3402999"/>
            <a:ext cx="2997200" cy="1994501"/>
          </a:xfrm>
          <a:prstGeom prst="rect">
            <a:avLst/>
          </a:prstGeom>
          <a:ln w="12700"/>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21"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722"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723"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724"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725"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726"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727"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728" name="Problem solving IRL"/>
          <p:cNvSpPr txBox="1"/>
          <p:nvPr>
            <p:ph type="title"/>
          </p:nvPr>
        </p:nvSpPr>
        <p:spPr>
          <a:prstGeom prst="rect">
            <a:avLst/>
          </a:prstGeom>
        </p:spPr>
        <p:txBody>
          <a:bodyPr/>
          <a:lstStyle/>
          <a:p>
            <a:pPr/>
            <a:r>
              <a:t>Problem solving IRL</a:t>
            </a:r>
          </a:p>
        </p:txBody>
      </p:sp>
      <p:sp>
        <p:nvSpPr>
          <p:cNvPr id="729" name="Human problems are most often ill-defined."/>
          <p:cNvSpPr txBox="1"/>
          <p:nvPr>
            <p:ph type="body" idx="1"/>
          </p:nvPr>
        </p:nvSpPr>
        <p:spPr>
          <a:prstGeom prst="rect">
            <a:avLst/>
          </a:prstGeom>
        </p:spPr>
        <p:txBody>
          <a:bodyPr/>
          <a:lstStyle/>
          <a:p>
            <a:pPr/>
            <a:r>
              <a:t>Human problems are most often ill-defined.</a:t>
            </a:r>
          </a:p>
        </p:txBody>
      </p:sp>
      <p:pic>
        <p:nvPicPr>
          <p:cNvPr id="730" name="url?sa=i&amp;rct=j&amp;q=&amp;esrc=s&amp;source=images&amp;cd=&amp;cad=rja&amp;uact=8&amp;ved=0CAcQjRxqFQoTCO2Hhp3Z3cgCFQHYLAod7L8JPw&amp;url=http%3A%2F%2Fwww.marilynharding.com%2F2015%2F09%2F22%2Fwhat-does-it-take-to-be-happy%2F&amp;bvm=bv.tiff" descr="url?sa=i&amp;rct=j&amp;q=&amp;esrc=s&amp;source=images&amp;cd=&amp;cad=rja&amp;uact=8&amp;ved=0CAcQjRxqFQoTCO2Hhp3Z3cgCFQHYLAod7L8JPw&amp;url=http%3A%2F%2Fwww.marilynharding.com%2F2015%2F09%2F22%2Fwhat-does-it-take-to-be-happy%2F&amp;bvm=bv.tiff"/>
          <p:cNvPicPr>
            <a:picLocks noChangeAspect="1"/>
          </p:cNvPicPr>
          <p:nvPr/>
        </p:nvPicPr>
        <p:blipFill>
          <a:blip r:embed="rId6">
            <a:extLst/>
          </a:blip>
          <a:stretch>
            <a:fillRect/>
          </a:stretch>
        </p:blipFill>
        <p:spPr>
          <a:xfrm>
            <a:off x="2159000" y="2920399"/>
            <a:ext cx="2997200" cy="1994501"/>
          </a:xfrm>
          <a:prstGeom prst="rect">
            <a:avLst/>
          </a:prstGeom>
          <a:ln w="12700"/>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398"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399"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400"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401"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402"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403"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404" name="Memory catch-up"/>
          <p:cNvSpPr txBox="1"/>
          <p:nvPr>
            <p:ph type="title"/>
          </p:nvPr>
        </p:nvSpPr>
        <p:spPr>
          <a:prstGeom prst="rect">
            <a:avLst/>
          </a:prstGeom>
        </p:spPr>
        <p:txBody>
          <a:bodyPr/>
          <a:lstStyle>
            <a:lvl1pPr>
              <a:defRPr sz="3600"/>
            </a:lvl1pPr>
          </a:lstStyle>
          <a:p>
            <a:pPr/>
            <a:r>
              <a:t>Memory catch-up</a:t>
            </a:r>
          </a:p>
        </p:txBody>
      </p:sp>
      <p:pic>
        <p:nvPicPr>
          <p:cNvPr id="405" name="Image" descr="Image"/>
          <p:cNvPicPr>
            <a:picLocks noChangeAspect="1"/>
          </p:cNvPicPr>
          <p:nvPr/>
        </p:nvPicPr>
        <p:blipFill>
          <a:blip r:embed="rId6">
            <a:extLst/>
          </a:blip>
          <a:stretch>
            <a:fillRect/>
          </a:stretch>
        </p:blipFill>
        <p:spPr>
          <a:xfrm>
            <a:off x="4291653" y="1433099"/>
            <a:ext cx="4462783" cy="3517069"/>
          </a:xfrm>
          <a:prstGeom prst="rect">
            <a:avLst/>
          </a:prstGeom>
          <a:ln w="12700"/>
          <a:effectLst>
            <a:outerShdw sx="100000" sy="100000" kx="0" ky="0" algn="b" rotWithShape="0" blurRad="101600" dist="57983" dir="3600000">
              <a:srgbClr val="000000">
                <a:alpha val="50000"/>
              </a:srgbClr>
            </a:outerShdw>
          </a:effectLst>
        </p:spPr>
      </p:pic>
      <p:sp>
        <p:nvSpPr>
          <p:cNvPr id="406" name="(Goldstein &amp; van Hoof 2021, p. 126)"/>
          <p:cNvSpPr txBox="1"/>
          <p:nvPr/>
        </p:nvSpPr>
        <p:spPr>
          <a:xfrm>
            <a:off x="5357261" y="5642896"/>
            <a:ext cx="3396815"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126)</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32"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733"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734"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735"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736"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737"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738"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739" name="The Gestalt approach"/>
          <p:cNvSpPr txBox="1"/>
          <p:nvPr>
            <p:ph type="title"/>
          </p:nvPr>
        </p:nvSpPr>
        <p:spPr>
          <a:xfrm>
            <a:off x="469900" y="-74613"/>
            <a:ext cx="5930900" cy="1511301"/>
          </a:xfrm>
          <a:prstGeom prst="rect">
            <a:avLst/>
          </a:prstGeom>
        </p:spPr>
        <p:txBody>
          <a:bodyPr/>
          <a:lstStyle>
            <a:lvl1pPr algn="l"/>
          </a:lstStyle>
          <a:p>
            <a:pPr/>
            <a:r>
              <a:t>The Gestalt approach</a:t>
            </a:r>
          </a:p>
        </p:txBody>
      </p:sp>
      <p:sp>
        <p:nvSpPr>
          <p:cNvPr id="740" name="Wolfgang Köhler (1927) would place a banana on a ceiling hook and observe how the chimps would use available material to try to reach it.…"/>
          <p:cNvSpPr txBox="1"/>
          <p:nvPr>
            <p:ph type="body" idx="1"/>
          </p:nvPr>
        </p:nvSpPr>
        <p:spPr>
          <a:xfrm>
            <a:off x="203200" y="1162025"/>
            <a:ext cx="6078340" cy="4860386"/>
          </a:xfrm>
          <a:prstGeom prst="rect">
            <a:avLst/>
          </a:prstGeom>
        </p:spPr>
        <p:txBody>
          <a:bodyPr/>
          <a:lstStyle/>
          <a:p>
            <a:pPr/>
            <a:r>
              <a:t>Wolfgang Köhler (1927) would place a banana on a ceiling hook and observe how the chimps would use available material to try to reach it.</a:t>
            </a:r>
          </a:p>
          <a:p>
            <a:pPr/>
            <a:r>
              <a:t>After some time the chimp would, with a great suddenness, solve the problem by stacking crates on top of each other.</a:t>
            </a:r>
          </a:p>
          <a:p>
            <a:pPr/>
            <a:r>
              <a:t>Köhler termed this behaviour </a:t>
            </a:r>
            <a:r>
              <a:rPr>
                <a:solidFill>
                  <a:srgbClr val="0061FF"/>
                </a:solidFill>
                <a:uFill>
                  <a:solidFill>
                    <a:srgbClr val="0061FF"/>
                  </a:solidFill>
                </a:uFill>
              </a:rPr>
              <a:t>insight learning</a:t>
            </a:r>
            <a:endParaRPr>
              <a:solidFill>
                <a:srgbClr val="0061FF"/>
              </a:solidFill>
              <a:uFill>
                <a:solidFill>
                  <a:srgbClr val="0061FF"/>
                </a:solidFill>
              </a:uFill>
            </a:endParaRPr>
          </a:p>
          <a:p>
            <a:pPr/>
            <a:r>
              <a:rPr>
                <a:uFill>
                  <a:solidFill>
                    <a:srgbClr val="0061FF"/>
                  </a:solidFill>
                </a:uFill>
              </a:rPr>
              <a:t>Sultan, a chimpanzee, also learned to put two sticks together to make it longer</a:t>
            </a:r>
          </a:p>
        </p:txBody>
      </p:sp>
      <p:pic>
        <p:nvPicPr>
          <p:cNvPr id="741" name="url?sa=i&amp;rct=j&amp;q=&amp;esrc=s&amp;source=images&amp;cd=&amp;ved=0CAcQjRxqFQoTCPDp38ms3cgCFYZbLAod8RMHOg&amp;url=http%3A%2F%2Ftodayinsci.com%2FK%2FKohler_Wolfgang%2FKohlerWolfgang-Quotations.tiff" descr="url?sa=i&amp;rct=j&amp;q=&amp;esrc=s&amp;source=images&amp;cd=&amp;ved=0CAcQjRxqFQoTCPDp38ms3cgCFYZbLAod8RMHOg&amp;url=http%3A%2F%2Ftodayinsci.com%2FK%2FKohler_Wolfgang%2FKohlerWolfgang-Quotations.tiff"/>
          <p:cNvPicPr>
            <a:picLocks noChangeAspect="1"/>
          </p:cNvPicPr>
          <p:nvPr/>
        </p:nvPicPr>
        <p:blipFill>
          <a:blip r:embed="rId6">
            <a:extLst/>
          </a:blip>
          <a:stretch>
            <a:fillRect/>
          </a:stretch>
        </p:blipFill>
        <p:spPr>
          <a:xfrm>
            <a:off x="6381750" y="139700"/>
            <a:ext cx="2305050" cy="3073400"/>
          </a:xfrm>
          <a:prstGeom prst="rect">
            <a:avLst/>
          </a:prstGeom>
          <a:ln w="12700"/>
        </p:spPr>
      </p:pic>
      <p:sp>
        <p:nvSpPr>
          <p:cNvPr id="742" name="Wolfgang Köhler (1887-1967)"/>
          <p:cNvSpPr txBox="1"/>
          <p:nvPr/>
        </p:nvSpPr>
        <p:spPr>
          <a:xfrm>
            <a:off x="6324600" y="3162300"/>
            <a:ext cx="2514600" cy="3048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1400"/>
            </a:lvl1pPr>
          </a:lstStyle>
          <a:p>
            <a:pPr/>
            <a:r>
              <a:t>Wolfgang Köhler (1887-1967)</a:t>
            </a:r>
          </a:p>
        </p:txBody>
      </p:sp>
      <p:pic>
        <p:nvPicPr>
          <p:cNvPr id="743" name="SultanContent Placeholder 2" descr="SultanContent Placeholder 2"/>
          <p:cNvPicPr>
            <a:picLocks noChangeAspect="1"/>
          </p:cNvPicPr>
          <p:nvPr/>
        </p:nvPicPr>
        <p:blipFill>
          <a:blip r:embed="rId7">
            <a:extLst/>
          </a:blip>
          <a:stretch>
            <a:fillRect/>
          </a:stretch>
        </p:blipFill>
        <p:spPr>
          <a:xfrm>
            <a:off x="6343650" y="3484393"/>
            <a:ext cx="2381214" cy="2033644"/>
          </a:xfrm>
          <a:prstGeom prst="rect">
            <a:avLst/>
          </a:prstGeom>
          <a:ln w="12700">
            <a:miter lim="400000"/>
          </a:ln>
        </p:spPr>
      </p:pic>
      <p:sp>
        <p:nvSpPr>
          <p:cNvPr id="744" name="(Köhler, 1925, The Mentality of Apes, Goldstein &amp; van Hoof 2021, p. 370-371)"/>
          <p:cNvSpPr txBox="1"/>
          <p:nvPr/>
        </p:nvSpPr>
        <p:spPr>
          <a:xfrm>
            <a:off x="416961" y="5667617"/>
            <a:ext cx="7120792"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(Köhler, 1925, The Mentality of Apes, Goldstein &amp; van Hoof 2021, p. 370-371)</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46"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747"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748"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749"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750"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751"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752"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753" name="Video from Köhlers work"/>
          <p:cNvSpPr txBox="1"/>
          <p:nvPr>
            <p:ph type="title"/>
          </p:nvPr>
        </p:nvSpPr>
        <p:spPr>
          <a:prstGeom prst="rect">
            <a:avLst/>
          </a:prstGeom>
        </p:spPr>
        <p:txBody>
          <a:bodyPr/>
          <a:lstStyle/>
          <a:p>
            <a:pPr/>
            <a:r>
              <a:t>Video from Köhlers work</a:t>
            </a:r>
          </a:p>
        </p:txBody>
      </p:sp>
      <p:sp>
        <p:nvSpPr>
          <p:cNvPr id="754" name="Double-click to edit"/>
          <p:cNvSpPr txBox="1"/>
          <p:nvPr>
            <p:ph type="body" idx="1"/>
          </p:nvPr>
        </p:nvSpPr>
        <p:spPr>
          <a:prstGeom prst="rect">
            <a:avLst/>
          </a:prstGeom>
        </p:spPr>
        <p:txBody>
          <a:bodyPr/>
          <a:lstStyle/>
          <a:p>
            <a:pPr/>
          </a:p>
        </p:txBody>
      </p:sp>
      <p:pic>
        <p:nvPicPr>
          <p:cNvPr id="755" name="problem_solving_chimps_kohler_banana_box_task.mov" descr="problem_solving_chimps_kohler_banana_box_task.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244600" y="1270000"/>
            <a:ext cx="6096000" cy="45720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271278" fill="hold"/>
                                        <p:tgtEl>
                                          <p:spTgt spid="75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55"/>
                </p:tgtEl>
              </p:cMediaNode>
            </p:video>
            <p:seq concurrent="1" prevAc="none" nextAc="seek">
              <p:cTn id="8" evtFilter="cancelBubble" nodeType="interactiveSeq" restart="whenNotActive" fill="hold">
                <p:stCondLst>
                  <p:cond delay="0" evt="onClick">
                    <p:tgtEl>
                      <p:spTgt spid="75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755"/>
                                        </p:tgtEl>
                                      </p:cBhvr>
                                    </p:cmd>
                                  </p:childTnLst>
                                </p:cTn>
                              </p:par>
                            </p:childTnLst>
                          </p:cTn>
                        </p:par>
                      </p:childTnLst>
                    </p:cTn>
                  </p:par>
                </p:childTnLst>
              </p:cTn>
              <p:nextCondLst>
                <p:cond delay="0" evt="onClick">
                  <p:tgtEl>
                    <p:spTgt spid="755"/>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57"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758"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759"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760"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761"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762"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763"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764" name="Now watch this!"/>
          <p:cNvSpPr txBox="1"/>
          <p:nvPr>
            <p:ph type="title"/>
          </p:nvPr>
        </p:nvSpPr>
        <p:spPr>
          <a:prstGeom prst="rect">
            <a:avLst/>
          </a:prstGeom>
        </p:spPr>
        <p:txBody>
          <a:bodyPr/>
          <a:lstStyle/>
          <a:p>
            <a:pPr/>
            <a:r>
              <a:t>Now watch this!</a:t>
            </a:r>
          </a:p>
        </p:txBody>
      </p:sp>
      <p:sp>
        <p:nvSpPr>
          <p:cNvPr id="765" name="Double-click to edit"/>
          <p:cNvSpPr txBox="1"/>
          <p:nvPr>
            <p:ph type="body" idx="1"/>
          </p:nvPr>
        </p:nvSpPr>
        <p:spPr>
          <a:prstGeom prst="rect">
            <a:avLst/>
          </a:prstGeom>
        </p:spPr>
        <p:txBody>
          <a:bodyPr/>
          <a:lstStyle/>
          <a:p>
            <a:pPr/>
          </a:p>
        </p:txBody>
      </p:sp>
      <p:pic>
        <p:nvPicPr>
          <p:cNvPr id="766" name="problem_solving_pigeon_solves_banana_box_task.mov" descr="problem_solving_pigeon_solves_banana_box_task.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574800" y="1193800"/>
            <a:ext cx="5384800" cy="4470400"/>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69473" fill="hold"/>
                                        <p:tgtEl>
                                          <p:spTgt spid="766"/>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766"/>
                </p:tgtEl>
              </p:cMediaNode>
            </p:video>
            <p:seq concurrent="1" prevAc="none" nextAc="seek">
              <p:cTn id="8" evtFilter="cancelBubble" nodeType="interactiveSeq" restart="whenNotActive" fill="hold">
                <p:stCondLst>
                  <p:cond delay="0" evt="onClick">
                    <p:tgtEl>
                      <p:spTgt spid="766"/>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766"/>
                                        </p:tgtEl>
                                      </p:cBhvr>
                                    </p:cmd>
                                  </p:childTnLst>
                                </p:cTn>
                              </p:par>
                            </p:childTnLst>
                          </p:cTn>
                        </p:par>
                      </p:childTnLst>
                    </p:cTn>
                  </p:par>
                </p:childTnLst>
              </p:cTn>
              <p:nextCondLst>
                <p:cond delay="0" evt="onClick">
                  <p:tgtEl>
                    <p:spTgt spid="766"/>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68"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769"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770"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771"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772"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773"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774"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775" name="What’s the story?"/>
          <p:cNvSpPr txBox="1"/>
          <p:nvPr>
            <p:ph type="title"/>
          </p:nvPr>
        </p:nvSpPr>
        <p:spPr>
          <a:prstGeom prst="rect">
            <a:avLst/>
          </a:prstGeom>
        </p:spPr>
        <p:txBody>
          <a:bodyPr/>
          <a:lstStyle/>
          <a:p>
            <a:pPr/>
            <a:r>
              <a:t>What’s the story?</a:t>
            </a:r>
          </a:p>
        </p:txBody>
      </p:sp>
      <p:sp>
        <p:nvSpPr>
          <p:cNvPr id="776" name="If pigeons are capable of “insight learning” it must be less “magical” and “human-like” than suggested when seeing monkeys solve the problem."/>
          <p:cNvSpPr txBox="1"/>
          <p:nvPr>
            <p:ph type="body" idx="1"/>
          </p:nvPr>
        </p:nvSpPr>
        <p:spPr>
          <a:prstGeom prst="rect">
            <a:avLst/>
          </a:prstGeom>
        </p:spPr>
        <p:txBody>
          <a:bodyPr/>
          <a:lstStyle/>
          <a:p>
            <a:pPr/>
            <a:r>
              <a:t>If pigeons are capable of “insight learning” it must be less “magical” and “human-like” than suggested when seeing monkeys solve the problem.</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78"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779"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780"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781"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782"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783"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784"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785" name="Background for the pigeon experiment"/>
          <p:cNvSpPr txBox="1"/>
          <p:nvPr>
            <p:ph type="title"/>
          </p:nvPr>
        </p:nvSpPr>
        <p:spPr>
          <a:prstGeom prst="rect">
            <a:avLst/>
          </a:prstGeom>
        </p:spPr>
        <p:txBody>
          <a:bodyPr/>
          <a:lstStyle/>
          <a:p>
            <a:pPr/>
            <a:r>
              <a:t>Background for the pigeon experiment</a:t>
            </a:r>
          </a:p>
        </p:txBody>
      </p:sp>
      <p:sp>
        <p:nvSpPr>
          <p:cNvPr id="786" name="“Research and theory suggest that chimpanzees will not solve problems of this sort if they have not first had certain experiences. We speculated that two behaviours had to have been acquired: pushing objects towards targets and climbing on objects to rea"/>
          <p:cNvSpPr txBox="1"/>
          <p:nvPr>
            <p:ph type="body" sz="half" idx="1"/>
          </p:nvPr>
        </p:nvSpPr>
        <p:spPr>
          <a:xfrm>
            <a:off x="228600" y="1130300"/>
            <a:ext cx="4597400" cy="5257800"/>
          </a:xfrm>
          <a:prstGeom prst="rect">
            <a:avLst/>
          </a:prstGeom>
        </p:spPr>
        <p:txBody>
          <a:bodyPr/>
          <a:lstStyle/>
          <a:p>
            <a:pPr marL="0" marR="0" indent="111125" defTabSz="457200">
              <a:lnSpc>
                <a:spcPts val="3800"/>
              </a:lnSpc>
              <a:spcBef>
                <a:spcPts val="0"/>
              </a:spcBef>
              <a:buClrTx/>
              <a:buSzTx/>
              <a:buNone/>
              <a:defRPr>
                <a:uFillTx/>
              </a:defRPr>
            </a:pPr>
            <a:r>
              <a:t>“</a:t>
            </a:r>
            <a:r>
              <a:t>Research and theory suggest that chimpanzees will not solve problems of this sort if they have not first had certain experiences. We speculated that two behaviours had to have been acquired: </a:t>
            </a:r>
            <a:r>
              <a:rPr>
                <a:solidFill>
                  <a:srgbClr val="0061FF"/>
                </a:solidFill>
              </a:rPr>
              <a:t>pushing objects towards targets</a:t>
            </a:r>
            <a:r>
              <a:t> and </a:t>
            </a:r>
            <a:r>
              <a:rPr>
                <a:solidFill>
                  <a:srgbClr val="0061FF"/>
                </a:solidFill>
              </a:rPr>
              <a:t>climbing on objects</a:t>
            </a:r>
            <a:r>
              <a:t> to reach other objects.”</a:t>
            </a:r>
          </a:p>
        </p:txBody>
      </p:sp>
      <p:sp>
        <p:nvSpPr>
          <p:cNvPr id="787" name="Epstein, R., Kirshnit, C. E., Lanza, R. P., &amp; Rubin, L. C. (1984). “Insight” in the pigeon: antecedents and determinants of an intelligent performance. Nature, 308(5954), 61–62."/>
          <p:cNvSpPr txBox="1"/>
          <p:nvPr/>
        </p:nvSpPr>
        <p:spPr>
          <a:xfrm>
            <a:off x="457200" y="5638800"/>
            <a:ext cx="8229600" cy="45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54000" marR="0" indent="-25400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uFillTx/>
                <a:latin typeface="Helvetica"/>
                <a:ea typeface="Helvetica"/>
                <a:cs typeface="Helvetica"/>
                <a:sym typeface="Helvetica"/>
              </a:defRPr>
            </a:pPr>
            <a:r>
              <a:t>Epstein, R., Kirshnit, C. E., Lanza, R. P., &amp; Rubin, L. C. (1984). “Insight” in the pigeon: antecedents and determinants of an intelligent performance. </a:t>
            </a:r>
            <a:r>
              <a:rPr i="1"/>
              <a:t>Nature</a:t>
            </a:r>
            <a:r>
              <a:t>, </a:t>
            </a:r>
            <a:r>
              <a:rPr i="1"/>
              <a:t>308</a:t>
            </a:r>
            <a:r>
              <a:t>(5954), 61–62.</a:t>
            </a:r>
          </a:p>
        </p:txBody>
      </p:sp>
      <p:pic>
        <p:nvPicPr>
          <p:cNvPr id="788" name="droppedImage.tiff" descr="droppedImage.tiff"/>
          <p:cNvPicPr>
            <a:picLocks noChangeAspect="1"/>
          </p:cNvPicPr>
          <p:nvPr/>
        </p:nvPicPr>
        <p:blipFill>
          <a:blip r:embed="rId6">
            <a:extLst/>
          </a:blip>
          <a:stretch>
            <a:fillRect/>
          </a:stretch>
        </p:blipFill>
        <p:spPr>
          <a:xfrm>
            <a:off x="4876800" y="1168400"/>
            <a:ext cx="4597400" cy="2532541"/>
          </a:xfrm>
          <a:prstGeom prst="rect">
            <a:avLst/>
          </a:prstGeom>
          <a:ln w="12700"/>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0"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791"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792"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793"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794"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795"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796"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797" name="Double-click to edit"/>
          <p:cNvSpPr txBox="1"/>
          <p:nvPr>
            <p:ph type="title"/>
          </p:nvPr>
        </p:nvSpPr>
        <p:spPr>
          <a:prstGeom prst="rect">
            <a:avLst/>
          </a:prstGeom>
        </p:spPr>
        <p:txBody>
          <a:bodyPr/>
          <a:lstStyle/>
          <a:p>
            <a:pPr/>
          </a:p>
        </p:txBody>
      </p:sp>
      <p:sp>
        <p:nvSpPr>
          <p:cNvPr id="798" name="Double-click to edit"/>
          <p:cNvSpPr txBox="1"/>
          <p:nvPr>
            <p:ph type="body" idx="1"/>
          </p:nvPr>
        </p:nvSpPr>
        <p:spPr>
          <a:prstGeom prst="rect">
            <a:avLst/>
          </a:prstGeom>
        </p:spPr>
        <p:txBody>
          <a:bodyPr/>
          <a:lstStyle/>
          <a:p>
            <a:pPr/>
          </a:p>
        </p:txBody>
      </p:sp>
      <p:pic>
        <p:nvPicPr>
          <p:cNvPr id="799" name="droppedImage.tiff" descr="droppedImage.tiff"/>
          <p:cNvPicPr>
            <a:picLocks noChangeAspect="1"/>
          </p:cNvPicPr>
          <p:nvPr/>
        </p:nvPicPr>
        <p:blipFill>
          <a:blip r:embed="rId6">
            <a:extLst/>
          </a:blip>
          <a:stretch>
            <a:fillRect/>
          </a:stretch>
        </p:blipFill>
        <p:spPr>
          <a:xfrm>
            <a:off x="114300" y="127000"/>
            <a:ext cx="4674922" cy="5410200"/>
          </a:xfrm>
          <a:prstGeom prst="rect">
            <a:avLst/>
          </a:prstGeom>
          <a:ln w="12700"/>
          <a:effectLst>
            <a:outerShdw sx="100000" sy="100000" kx="0" ky="0" algn="b" rotWithShape="0" blurRad="127000" dist="76200" dir="2700000">
              <a:srgbClr val="000000">
                <a:alpha val="75000"/>
              </a:srgbClr>
            </a:outerShdw>
          </a:effectLst>
        </p:spPr>
      </p:pic>
      <p:sp>
        <p:nvSpPr>
          <p:cNvPr id="800" name="Epstein, R., Kirshnit, C. E., Lanza, R. P., &amp; Rubin, L. C. (1984). “Insight” in the pigeon: antecedents and determinants of an intelligent performance. Nature, 308(5954), 61–62."/>
          <p:cNvSpPr txBox="1"/>
          <p:nvPr/>
        </p:nvSpPr>
        <p:spPr>
          <a:xfrm>
            <a:off x="457200" y="5638800"/>
            <a:ext cx="8229600" cy="4572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54000" marR="0" indent="-25400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200">
                <a:uFillTx/>
                <a:latin typeface="Helvetica"/>
                <a:ea typeface="Helvetica"/>
                <a:cs typeface="Helvetica"/>
                <a:sym typeface="Helvetica"/>
              </a:defRPr>
            </a:pPr>
            <a:r>
              <a:t>Epstein, R., Kirshnit, C. E., Lanza, R. P., &amp; Rubin, L. C. (1984). “Insight” in the pigeon: antecedents and determinants of an intelligent performance. </a:t>
            </a:r>
            <a:r>
              <a:rPr i="1"/>
              <a:t>Nature</a:t>
            </a:r>
            <a:r>
              <a:t>, </a:t>
            </a:r>
            <a:r>
              <a:rPr i="1"/>
              <a:t>308</a:t>
            </a:r>
            <a:r>
              <a:t>(5954), 61–62.</a:t>
            </a:r>
          </a:p>
        </p:txBody>
      </p:sp>
      <p:pic>
        <p:nvPicPr>
          <p:cNvPr id="801" name="droppedImage.tiff" descr="droppedImage.tiff"/>
          <p:cNvPicPr>
            <a:picLocks noChangeAspect="1"/>
          </p:cNvPicPr>
          <p:nvPr/>
        </p:nvPicPr>
        <p:blipFill>
          <a:blip r:embed="rId7">
            <a:extLst/>
          </a:blip>
          <a:stretch>
            <a:fillRect/>
          </a:stretch>
        </p:blipFill>
        <p:spPr>
          <a:xfrm>
            <a:off x="4940300" y="2094870"/>
            <a:ext cx="4114800" cy="2210430"/>
          </a:xfrm>
          <a:prstGeom prst="rect">
            <a:avLst/>
          </a:prstGeom>
          <a:ln w="12700"/>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03"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804"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805"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806"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807"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808"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809"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810" name="Take-home messages"/>
          <p:cNvSpPr txBox="1"/>
          <p:nvPr>
            <p:ph type="title"/>
          </p:nvPr>
        </p:nvSpPr>
        <p:spPr>
          <a:prstGeom prst="rect">
            <a:avLst/>
          </a:prstGeom>
        </p:spPr>
        <p:txBody>
          <a:bodyPr/>
          <a:lstStyle/>
          <a:p>
            <a:pPr/>
            <a:r>
              <a:t>Take-home messages</a:t>
            </a:r>
          </a:p>
        </p:txBody>
      </p:sp>
      <p:sp>
        <p:nvSpPr>
          <p:cNvPr id="811" name="Insight learning may be broken down into smaller units.…"/>
          <p:cNvSpPr txBox="1"/>
          <p:nvPr>
            <p:ph type="body" idx="1"/>
          </p:nvPr>
        </p:nvSpPr>
        <p:spPr>
          <a:prstGeom prst="rect">
            <a:avLst/>
          </a:prstGeom>
        </p:spPr>
        <p:txBody>
          <a:bodyPr/>
          <a:lstStyle/>
          <a:p>
            <a:pPr/>
            <a:r>
              <a:rPr>
                <a:solidFill>
                  <a:schemeClr val="accent1">
                    <a:hueOff val="114395"/>
                    <a:lumOff val="-24975"/>
                  </a:schemeClr>
                </a:solidFill>
                <a:uFill>
                  <a:solidFill>
                    <a:srgbClr val="0061FF"/>
                  </a:solidFill>
                </a:uFill>
              </a:rPr>
              <a:t>Insight learning</a:t>
            </a:r>
            <a:r>
              <a:t> may be broken down into smaller units.</a:t>
            </a:r>
          </a:p>
          <a:p>
            <a:pPr/>
            <a:r>
              <a:t>What appears to be a very complex solution, may be a combination of simpler learned skills.</a:t>
            </a:r>
          </a:p>
          <a:p>
            <a:pPr/>
            <a:r>
              <a:rPr>
                <a:solidFill>
                  <a:schemeClr val="accent1">
                    <a:hueOff val="114395"/>
                    <a:lumOff val="-24975"/>
                  </a:schemeClr>
                </a:solidFill>
                <a:uFill>
                  <a:solidFill>
                    <a:srgbClr val="0061FF"/>
                  </a:solidFill>
                </a:uFill>
              </a:rPr>
              <a:t>Creativity</a:t>
            </a:r>
            <a:r>
              <a:t> may be (partly) defined as putting together known skills in a novel fashion.</a:t>
            </a:r>
          </a:p>
          <a:p>
            <a:pPr/>
            <a:r>
              <a:rPr>
                <a:solidFill>
                  <a:schemeClr val="accent1">
                    <a:hueOff val="114395"/>
                    <a:lumOff val="-24975"/>
                  </a:schemeClr>
                </a:solidFill>
              </a:rPr>
              <a:t>Functional fixedness</a:t>
            </a:r>
            <a:r>
              <a:t> is the inability to apply known skills in novel contexts</a:t>
            </a:r>
          </a:p>
          <a:p>
            <a:pPr lvl="1"/>
            <a:r>
              <a:t>e.g. Dunckers candle problem</a:t>
            </a:r>
          </a:p>
        </p:txBody>
      </p:sp>
      <p:sp>
        <p:nvSpPr>
          <p:cNvPr id="812" name="(Goldstein &amp; van Hoof 2021, p. 374-)"/>
          <p:cNvSpPr txBox="1"/>
          <p:nvPr/>
        </p:nvSpPr>
        <p:spPr>
          <a:xfrm>
            <a:off x="416961" y="5667617"/>
            <a:ext cx="3464482"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374-)</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14"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815"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816"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817"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818"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819"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820"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821" name="Behaviorist approaches to problem solving"/>
          <p:cNvSpPr txBox="1"/>
          <p:nvPr>
            <p:ph type="title"/>
          </p:nvPr>
        </p:nvSpPr>
        <p:spPr>
          <a:prstGeom prst="rect">
            <a:avLst/>
          </a:prstGeom>
        </p:spPr>
        <p:txBody>
          <a:bodyPr/>
          <a:lstStyle/>
          <a:p>
            <a:pPr/>
            <a:r>
              <a:t>Behaviorist approaches to problem solving</a:t>
            </a:r>
          </a:p>
        </p:txBody>
      </p:sp>
      <p:sp>
        <p:nvSpPr>
          <p:cNvPr id="822" name="Double-click to edi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824" name="url?sa=i&amp;rct=j&amp;q=&amp;esrc=s&amp;source=images&amp;cd=&amp;cad=rja&amp;uact=8&amp;ved=0CAcQjRxqFQoTCMKr-5nO3cgCFcOLLAodZBUBSQ&amp;url=http%3A%2F%2Fwww.simplypsychology.org%2Fedward-thorndike.tiff" descr="url?sa=i&amp;rct=j&amp;q=&amp;esrc=s&amp;source=images&amp;cd=&amp;cad=rja&amp;uact=8&amp;ved=0CAcQjRxqFQoTCMKr-5nO3cgCFcOLLAodZBUBSQ&amp;url=http%3A%2F%2Fwww.simplypsychology.org%2Fedward-thorndike.tiff"/>
          <p:cNvPicPr>
            <a:picLocks noChangeAspect="1"/>
          </p:cNvPicPr>
          <p:nvPr/>
        </p:nvPicPr>
        <p:blipFill>
          <a:blip r:embed="rId2">
            <a:extLst/>
          </a:blip>
          <a:stretch>
            <a:fillRect/>
          </a:stretch>
        </p:blipFill>
        <p:spPr>
          <a:xfrm>
            <a:off x="4467004" y="4203700"/>
            <a:ext cx="4346796" cy="1752600"/>
          </a:xfrm>
          <a:prstGeom prst="rect">
            <a:avLst/>
          </a:prstGeom>
          <a:ln w="12700"/>
        </p:spPr>
      </p:pic>
      <p:sp>
        <p:nvSpPr>
          <p:cNvPr id="825"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826" name="aas_c.png" descr="aas_c.png"/>
          <p:cNvPicPr>
            <a:picLocks noChangeAspect="0"/>
          </p:cNvPicPr>
          <p:nvPr/>
        </p:nvPicPr>
        <p:blipFill>
          <a:blip r:embed="rId3">
            <a:extLst/>
          </a:blip>
          <a:srcRect l="37881" t="0" r="24217" b="33779"/>
          <a:stretch>
            <a:fillRect/>
          </a:stretch>
        </p:blipFill>
        <p:spPr>
          <a:xfrm>
            <a:off x="5338762" y="6165850"/>
            <a:ext cx="385763" cy="387350"/>
          </a:xfrm>
          <a:prstGeom prst="rect">
            <a:avLst/>
          </a:prstGeom>
          <a:ln w="12700">
            <a:miter lim="400000"/>
          </a:ln>
        </p:spPr>
      </p:pic>
      <p:sp>
        <p:nvSpPr>
          <p:cNvPr id="827"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828" name="CFIN spirallogo uden tekst-sorthvid.png" descr="CFIN spirallogo uden tekst-sorthvid.png"/>
          <p:cNvPicPr>
            <a:picLocks noChangeAspect="0"/>
          </p:cNvPicPr>
          <p:nvPr/>
        </p:nvPicPr>
        <p:blipFill>
          <a:blip r:embed="rId4">
            <a:extLst/>
          </a:blip>
          <a:stretch>
            <a:fillRect/>
          </a:stretch>
        </p:blipFill>
        <p:spPr>
          <a:xfrm>
            <a:off x="455612" y="6042025"/>
            <a:ext cx="655638" cy="641350"/>
          </a:xfrm>
          <a:prstGeom prst="rect">
            <a:avLst/>
          </a:prstGeom>
          <a:ln w="12700">
            <a:solidFill>
              <a:srgbClr val="0042AA"/>
            </a:solidFill>
            <a:miter lim="400000"/>
          </a:ln>
        </p:spPr>
      </p:pic>
      <p:pic>
        <p:nvPicPr>
          <p:cNvPr id="829" name="foo.png" descr="foo.png"/>
          <p:cNvPicPr>
            <a:picLocks noChangeAspect="0"/>
          </p:cNvPicPr>
          <p:nvPr/>
        </p:nvPicPr>
        <p:blipFill>
          <a:blip r:embed="rId5">
            <a:extLst/>
          </a:blip>
          <a:stretch>
            <a:fillRect/>
          </a:stretch>
        </p:blipFill>
        <p:spPr>
          <a:xfrm>
            <a:off x="4919662" y="6165850"/>
            <a:ext cx="371476" cy="371475"/>
          </a:xfrm>
          <a:prstGeom prst="rect">
            <a:avLst/>
          </a:prstGeom>
          <a:ln w="12700">
            <a:miter lim="400000"/>
          </a:ln>
        </p:spPr>
      </p:pic>
      <p:sp>
        <p:nvSpPr>
          <p:cNvPr id="830"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831" name="logo-t-1a171b.pdf" descr="logo-t-1a171b.pdf"/>
          <p:cNvPicPr>
            <a:picLocks noChangeAspect="1"/>
          </p:cNvPicPr>
          <p:nvPr/>
        </p:nvPicPr>
        <p:blipFill>
          <a:blip r:embed="rId6">
            <a:extLst/>
          </a:blip>
          <a:srcRect l="0" t="0" r="81297" b="65135"/>
          <a:stretch>
            <a:fillRect/>
          </a:stretch>
        </p:blipFill>
        <p:spPr>
          <a:xfrm>
            <a:off x="7702921" y="6184380"/>
            <a:ext cx="669017" cy="382260"/>
          </a:xfrm>
          <a:prstGeom prst="rect">
            <a:avLst/>
          </a:prstGeom>
          <a:ln w="12700"/>
        </p:spPr>
      </p:pic>
      <p:sp>
        <p:nvSpPr>
          <p:cNvPr id="832" name="Trial-and-error Learning (discovery)"/>
          <p:cNvSpPr txBox="1"/>
          <p:nvPr>
            <p:ph type="title"/>
          </p:nvPr>
        </p:nvSpPr>
        <p:spPr>
          <a:xfrm>
            <a:off x="457200" y="-301625"/>
            <a:ext cx="8229600" cy="1508125"/>
          </a:xfrm>
          <a:prstGeom prst="rect">
            <a:avLst/>
          </a:prstGeom>
        </p:spPr>
        <p:txBody>
          <a:bodyPr/>
          <a:lstStyle/>
          <a:p>
            <a:pPr/>
            <a:r>
              <a:t>Trial-and-error Learning (discovery)</a:t>
            </a:r>
          </a:p>
        </p:txBody>
      </p:sp>
      <p:sp>
        <p:nvSpPr>
          <p:cNvPr id="833" name="The early behaviorist E.L. Thorndike (1898) studied hungry cats trying to get out of a cage to reach food.…"/>
          <p:cNvSpPr txBox="1"/>
          <p:nvPr>
            <p:ph type="body" sz="half" idx="1"/>
          </p:nvPr>
        </p:nvSpPr>
        <p:spPr>
          <a:xfrm>
            <a:off x="50800" y="889000"/>
            <a:ext cx="4368800" cy="4762500"/>
          </a:xfrm>
          <a:prstGeom prst="rect">
            <a:avLst/>
          </a:prstGeom>
        </p:spPr>
        <p:txBody>
          <a:bodyPr/>
          <a:lstStyle/>
          <a:p>
            <a:pPr marL="354965" indent="-314325">
              <a:defRPr sz="2200"/>
            </a:pPr>
            <a:r>
              <a:t>The early behaviorist E.L. Thorndike (1898) studied hungry cats trying to get out of a cage to reach food.</a:t>
            </a:r>
          </a:p>
          <a:p>
            <a:pPr marL="354965" indent="-314325">
              <a:defRPr sz="2200"/>
            </a:pPr>
            <a:r>
              <a:t>The cage door could be opened only if a pole inside was hit.</a:t>
            </a:r>
          </a:p>
          <a:p>
            <a:pPr marL="354965" indent="-314325">
              <a:defRPr sz="2200"/>
            </a:pPr>
            <a:r>
              <a:t>Initially cats managed this only by chance, but upon repeated trials they gradually acquired the skills.</a:t>
            </a:r>
          </a:p>
          <a:p>
            <a:pPr marL="354965" indent="-314325">
              <a:defRPr sz="2200"/>
            </a:pPr>
            <a:r>
              <a:t>But was this goal-directed?</a:t>
            </a:r>
          </a:p>
        </p:txBody>
      </p:sp>
      <p:pic>
        <p:nvPicPr>
          <p:cNvPr id="834" name="puzzleboxes.tiff" descr="puzzleboxes.tiff"/>
          <p:cNvPicPr>
            <a:picLocks noChangeAspect="1"/>
          </p:cNvPicPr>
          <p:nvPr/>
        </p:nvPicPr>
        <p:blipFill>
          <a:blip r:embed="rId7">
            <a:extLst/>
          </a:blip>
          <a:stretch>
            <a:fillRect/>
          </a:stretch>
        </p:blipFill>
        <p:spPr>
          <a:xfrm>
            <a:off x="4515135" y="1079500"/>
            <a:ext cx="4230131" cy="3009900"/>
          </a:xfrm>
          <a:prstGeom prst="rect">
            <a:avLst/>
          </a:prstGeom>
          <a:ln w="12700"/>
          <a:effectLst>
            <a:outerShdw sx="100000" sy="100000" kx="0" ky="0" algn="b" rotWithShape="0" blurRad="127000" dist="76200" dir="2700000">
              <a:srgbClr val="000000">
                <a:alpha val="75000"/>
              </a:srgbClr>
            </a:outerShdw>
          </a:effectLst>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36"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837"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838"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839"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840"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841"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842"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843" name="Seeing is believing: staged documentary"/>
          <p:cNvSpPr txBox="1"/>
          <p:nvPr>
            <p:ph type="title"/>
          </p:nvPr>
        </p:nvSpPr>
        <p:spPr>
          <a:prstGeom prst="rect">
            <a:avLst/>
          </a:prstGeom>
        </p:spPr>
        <p:txBody>
          <a:bodyPr/>
          <a:lstStyle/>
          <a:p>
            <a:pPr/>
            <a:r>
              <a:t>Seeing is believing: staged documentary</a:t>
            </a:r>
          </a:p>
        </p:txBody>
      </p:sp>
      <p:sp>
        <p:nvSpPr>
          <p:cNvPr id="844" name="Double-click to edit"/>
          <p:cNvSpPr txBox="1"/>
          <p:nvPr>
            <p:ph type="body" idx="1"/>
          </p:nvPr>
        </p:nvSpPr>
        <p:spPr>
          <a:prstGeom prst="rect">
            <a:avLst/>
          </a:prstGeom>
        </p:spPr>
        <p:txBody>
          <a:bodyPr/>
          <a:lstStyle/>
          <a:p>
            <a:pPr/>
          </a:p>
        </p:txBody>
      </p:sp>
      <p:pic>
        <p:nvPicPr>
          <p:cNvPr id="845" name="behaviorism_Thorndike_Puzzle_Box_staged.mov" descr="behaviorism_Thorndike_Puzzle_Box_staged.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094740" y="1206500"/>
            <a:ext cx="6502401" cy="4433455"/>
          </a:xfrm>
          <a:prstGeom prst="rect">
            <a:avLst/>
          </a:prstGeom>
          <a:ln w="12700">
            <a:miter lim="400000"/>
          </a:ln>
        </p:spPr>
      </p:pic>
      <p:sp>
        <p:nvSpPr>
          <p:cNvPr id="846" name="https://www.youtube.com/watch?v=BDujDOLre-8"/>
          <p:cNvSpPr txBox="1"/>
          <p:nvPr/>
        </p:nvSpPr>
        <p:spPr>
          <a:xfrm>
            <a:off x="1689100" y="5702300"/>
            <a:ext cx="5103773"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9" invalidUrl="" action="" tgtFrame="" tooltip="" history="1" highlightClick="0" endSnd="0"/>
              </a:defRPr>
            </a:lvl1pPr>
          </a:lstStyle>
          <a:p>
            <a:pPr>
              <a:defRPr u="none"/>
            </a:pPr>
            <a:r>
              <a:rPr u="sng">
                <a:hlinkClick r:id="rId9" invalidUrl="" action="" tgtFrame="" tooltip="" history="1" highlightClick="0" endSnd="0"/>
              </a:rPr>
              <a:t>https://www.youtube.com/watch?v=BDujDOLre-8</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141478" fill="hold"/>
                                        <p:tgtEl>
                                          <p:spTgt spid="845"/>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45"/>
                </p:tgtEl>
              </p:cMediaNode>
            </p:video>
            <p:seq concurrent="1" prevAc="none" nextAc="seek">
              <p:cTn id="8" evtFilter="cancelBubble" nodeType="interactiveSeq" restart="whenNotActive" fill="hold">
                <p:stCondLst>
                  <p:cond delay="0" evt="onClick">
                    <p:tgtEl>
                      <p:spTgt spid="845"/>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845"/>
                                        </p:tgtEl>
                                      </p:cBhvr>
                                    </p:cmd>
                                  </p:childTnLst>
                                </p:cTn>
                              </p:par>
                            </p:childTnLst>
                          </p:cTn>
                        </p:par>
                      </p:childTnLst>
                    </p:cTn>
                  </p:par>
                </p:childTnLst>
              </p:cTn>
              <p:nextCondLst>
                <p:cond delay="0" evt="onClick">
                  <p:tgtEl>
                    <p:spTgt spid="84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409"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410"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411"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412"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413"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414"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415" name="Memory is everywhere"/>
          <p:cNvSpPr txBox="1"/>
          <p:nvPr>
            <p:ph type="title"/>
          </p:nvPr>
        </p:nvSpPr>
        <p:spPr>
          <a:prstGeom prst="rect">
            <a:avLst/>
          </a:prstGeom>
        </p:spPr>
        <p:txBody>
          <a:bodyPr/>
          <a:lstStyle>
            <a:lvl1pPr>
              <a:defRPr sz="3600"/>
            </a:lvl1pPr>
          </a:lstStyle>
          <a:p>
            <a:pPr/>
            <a:r>
              <a:t>Memory is everywhere</a:t>
            </a:r>
          </a:p>
        </p:txBody>
      </p:sp>
      <p:sp>
        <p:nvSpPr>
          <p:cNvPr id="416" name="Memory is involved in all cognitive processes.…"/>
          <p:cNvSpPr txBox="1"/>
          <p:nvPr>
            <p:ph type="body" sz="half" idx="1"/>
          </p:nvPr>
        </p:nvSpPr>
        <p:spPr>
          <a:xfrm>
            <a:off x="342900" y="1343587"/>
            <a:ext cx="3822700" cy="4482392"/>
          </a:xfrm>
          <a:prstGeom prst="rect">
            <a:avLst/>
          </a:prstGeom>
        </p:spPr>
        <p:txBody>
          <a:bodyPr>
            <a:normAutofit fontScale="100000" lnSpcReduction="0"/>
          </a:bodyPr>
          <a:lstStyle/>
          <a:p>
            <a:pPr marL="375869" marR="39827" indent="-336042" defTabSz="896111">
              <a:defRPr sz="2352"/>
            </a:pPr>
            <a:r>
              <a:t>Memory is involved in all cognitive processes.</a:t>
            </a:r>
          </a:p>
          <a:p>
            <a:pPr marL="375869" marR="39827" indent="-336042" defTabSz="896111">
              <a:defRPr sz="2352"/>
            </a:pPr>
            <a:r>
              <a:t>As soon as a signal is translated into a cognitive/neural code it becomes a </a:t>
            </a:r>
            <a:r>
              <a:rPr i="1">
                <a:solidFill>
                  <a:schemeClr val="accent1">
                    <a:hueOff val="114395"/>
                    <a:lumOff val="-24975"/>
                  </a:schemeClr>
                </a:solidFill>
              </a:rPr>
              <a:t>re</a:t>
            </a:r>
            <a:r>
              <a:t>presentation</a:t>
            </a:r>
            <a:endParaRPr>
              <a:solidFill>
                <a:schemeClr val="accent1">
                  <a:hueOff val="114395"/>
                  <a:lumOff val="-24975"/>
                </a:schemeClr>
              </a:solidFill>
            </a:endParaRPr>
          </a:p>
          <a:p>
            <a:pPr lvl="1" marL="767918" marR="39827" indent="-280035" defTabSz="896111">
              <a:defRPr sz="1960"/>
            </a:pPr>
            <a:r>
              <a:rPr>
                <a:solidFill>
                  <a:schemeClr val="accent1">
                    <a:hueOff val="114395"/>
                    <a:lumOff val="-24975"/>
                  </a:schemeClr>
                </a:solidFill>
              </a:rPr>
              <a:t>from Latin </a:t>
            </a:r>
            <a:r>
              <a:rPr i="1">
                <a:solidFill>
                  <a:schemeClr val="accent1">
                    <a:hueOff val="114395"/>
                    <a:lumOff val="-24975"/>
                  </a:schemeClr>
                </a:solidFill>
              </a:rPr>
              <a:t>re-</a:t>
            </a:r>
            <a:r>
              <a:rPr>
                <a:solidFill>
                  <a:schemeClr val="accent1">
                    <a:hueOff val="114395"/>
                    <a:lumOff val="-24975"/>
                  </a:schemeClr>
                </a:solidFill>
              </a:rPr>
              <a:t> an inseparable prefix meaning "again; back; anew, against.</a:t>
            </a:r>
            <a:endParaRPr>
              <a:solidFill>
                <a:schemeClr val="accent1">
                  <a:hueOff val="114395"/>
                  <a:lumOff val="-24975"/>
                </a:schemeClr>
              </a:solidFill>
            </a:endParaRPr>
          </a:p>
          <a:p>
            <a:pPr lvl="1" marL="767918" marR="39827" indent="-280035" defTabSz="896111">
              <a:defRPr sz="1960"/>
            </a:pPr>
            <a:r>
              <a:rPr>
                <a:solidFill>
                  <a:schemeClr val="accent1">
                    <a:hueOff val="114395"/>
                    <a:lumOff val="-24975"/>
                  </a:schemeClr>
                </a:solidFill>
              </a:rPr>
              <a:t>i.e. a copy or index of the real thing</a:t>
            </a:r>
          </a:p>
        </p:txBody>
      </p:sp>
      <p:pic>
        <p:nvPicPr>
          <p:cNvPr id="417" name="Image" descr="Image"/>
          <p:cNvPicPr>
            <a:picLocks noChangeAspect="1"/>
          </p:cNvPicPr>
          <p:nvPr/>
        </p:nvPicPr>
        <p:blipFill>
          <a:blip r:embed="rId6">
            <a:extLst/>
          </a:blip>
          <a:stretch>
            <a:fillRect/>
          </a:stretch>
        </p:blipFill>
        <p:spPr>
          <a:xfrm>
            <a:off x="4291653" y="1433099"/>
            <a:ext cx="4462783" cy="3517069"/>
          </a:xfrm>
          <a:prstGeom prst="rect">
            <a:avLst/>
          </a:prstGeom>
          <a:ln w="12700"/>
          <a:effectLst>
            <a:outerShdw sx="100000" sy="100000" kx="0" ky="0" algn="b" rotWithShape="0" blurRad="101600" dist="57983" dir="3600000">
              <a:srgbClr val="000000">
                <a:alpha val="50000"/>
              </a:srgbClr>
            </a:outerShdw>
          </a:effectLst>
        </p:spPr>
      </p:pic>
      <p:sp>
        <p:nvSpPr>
          <p:cNvPr id="418" name="(Goldstein &amp; van Hoof 2021, p. 126)"/>
          <p:cNvSpPr txBox="1"/>
          <p:nvPr/>
        </p:nvSpPr>
        <p:spPr>
          <a:xfrm>
            <a:off x="5357261" y="5642896"/>
            <a:ext cx="3396815"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126)</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48"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849"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850"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851"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852"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853"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854"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855" name="Fun example with dog"/>
          <p:cNvSpPr txBox="1"/>
          <p:nvPr>
            <p:ph type="title"/>
          </p:nvPr>
        </p:nvSpPr>
        <p:spPr>
          <a:prstGeom prst="rect">
            <a:avLst/>
          </a:prstGeom>
        </p:spPr>
        <p:txBody>
          <a:bodyPr/>
          <a:lstStyle/>
          <a:p>
            <a:pPr/>
            <a:r>
              <a:t>Fun example with dog</a:t>
            </a:r>
          </a:p>
        </p:txBody>
      </p:sp>
      <p:sp>
        <p:nvSpPr>
          <p:cNvPr id="856" name="Double-click to edit"/>
          <p:cNvSpPr txBox="1"/>
          <p:nvPr>
            <p:ph type="body" idx="1"/>
          </p:nvPr>
        </p:nvSpPr>
        <p:spPr>
          <a:prstGeom prst="rect">
            <a:avLst/>
          </a:prstGeom>
        </p:spPr>
        <p:txBody>
          <a:bodyPr/>
          <a:lstStyle/>
          <a:p>
            <a:pPr/>
          </a:p>
        </p:txBody>
      </p:sp>
      <p:pic>
        <p:nvPicPr>
          <p:cNvPr id="857" name="behaviorism_Thorndike_Puzzle_Box_with_dog.mov" descr="behaviorism_Thorndike_Puzzle_Box_with_dog.mov"/>
          <p:cNvPicPr>
            <a:picLocks noChangeAspect="0"/>
          </p:cNvPicPr>
          <p:nvPr>
            <a:videoFile r:link="rId6"/>
            <p:extLst>
              <p:ext uri="{DAA4B4D4-6D71-4841-9C94-3DE7FCFB9230}">
                <p14:media xmlns:p14="http://schemas.microsoft.com/office/powerpoint/2010/main" r:embed="rId7"/>
              </p:ext>
            </p:extLst>
          </p:nvPr>
        </p:nvPicPr>
        <p:blipFill>
          <a:blip r:embed="rId8">
            <a:extLst/>
          </a:blip>
          <a:stretch>
            <a:fillRect/>
          </a:stretch>
        </p:blipFill>
        <p:spPr>
          <a:xfrm>
            <a:off x="1358900" y="1143000"/>
            <a:ext cx="6096000" cy="4572000"/>
          </a:xfrm>
          <a:prstGeom prst="rect">
            <a:avLst/>
          </a:prstGeom>
          <a:ln w="12700">
            <a:miter lim="400000"/>
          </a:ln>
        </p:spPr>
      </p:pic>
      <p:sp>
        <p:nvSpPr>
          <p:cNvPr id="858" name="https://www.youtube.com/watch?v=y-g2OmRXb0g"/>
          <p:cNvSpPr txBox="1"/>
          <p:nvPr/>
        </p:nvSpPr>
        <p:spPr>
          <a:xfrm>
            <a:off x="1651000" y="5676900"/>
            <a:ext cx="5243635"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hlinkClick r:id="rId9" invalidUrl="" action="" tgtFrame="" tooltip="" history="1" highlightClick="0" endSnd="0"/>
              </a:defRPr>
            </a:lvl1pPr>
          </a:lstStyle>
          <a:p>
            <a:pPr>
              <a:defRPr u="none"/>
            </a:pPr>
            <a:r>
              <a:rPr u="sng">
                <a:hlinkClick r:id="rId9" invalidUrl="" action="" tgtFrame="" tooltip="" history="1" highlightClick="0" endSnd="0"/>
              </a:rPr>
              <a:t>https://www.youtube.com/watch?v=y-g2OmRXb0g</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375813" fill="hold"/>
                                        <p:tgtEl>
                                          <p:spTgt spid="857"/>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857"/>
                </p:tgtEl>
              </p:cMediaNode>
            </p:video>
            <p:seq concurrent="1" prevAc="none" nextAc="seek">
              <p:cTn id="8" evtFilter="cancelBubble" nodeType="interactiveSeq" restart="whenNotActive" fill="hold">
                <p:stCondLst>
                  <p:cond delay="0" evt="onClick">
                    <p:tgtEl>
                      <p:spTgt spid="857"/>
                    </p:tgtEl>
                  </p:cond>
                </p:stCondLst>
                <p:endSync delay="0" evt="end">
                  <p:rtn val="all"/>
                </p:endSync>
                <p:childTnLst>
                  <p:par>
                    <p:cTn id="9" fill="hold">
                      <p:stCondLst>
                        <p:cond delay="0"/>
                      </p:stCondLst>
                      <p:childTnLst>
                        <p:par>
                          <p:cTn id="10" fill="hold">
                            <p:stCondLst>
                              <p:cond delay="0"/>
                            </p:stCondLst>
                            <p:childTnLst>
                              <p:par>
                                <p:cTn id="11" presetClass="mediacall" nodeType="clickEffect" presetSubtype="0" presetID="2" fill="hold">
                                  <p:stCondLst>
                                    <p:cond delay="0"/>
                                  </p:stCondLst>
                                  <p:childTnLst>
                                    <p:cmd type="call" cmd="togglePause">
                                      <p:cBhvr>
                                        <p:cTn id="12" dur="1" fill="hold"/>
                                        <p:tgtEl>
                                          <p:spTgt spid="857"/>
                                        </p:tgtEl>
                                      </p:cBhvr>
                                    </p:cmd>
                                  </p:childTnLst>
                                </p:cTn>
                              </p:par>
                            </p:childTnLst>
                          </p:cTn>
                        </p:par>
                      </p:childTnLst>
                    </p:cTn>
                  </p:par>
                </p:childTnLst>
              </p:cTn>
              <p:nextCondLst>
                <p:cond delay="0" evt="onClick">
                  <p:tgtEl>
                    <p:spTgt spid="85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60"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861"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862"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863"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864"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865"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866"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867" name="The information-processing approach"/>
          <p:cNvSpPr txBox="1"/>
          <p:nvPr>
            <p:ph type="title"/>
          </p:nvPr>
        </p:nvSpPr>
        <p:spPr>
          <a:prstGeom prst="rect">
            <a:avLst/>
          </a:prstGeom>
        </p:spPr>
        <p:txBody>
          <a:bodyPr/>
          <a:lstStyle/>
          <a:p>
            <a:pPr/>
            <a:r>
              <a:t>The information-processing approach</a:t>
            </a:r>
          </a:p>
        </p:txBody>
      </p:sp>
      <p:sp>
        <p:nvSpPr>
          <p:cNvPr id="868" name="Information processing approach = cognitive/computational approach"/>
          <p:cNvSpPr txBox="1"/>
          <p:nvPr>
            <p:ph type="body" idx="1"/>
          </p:nvPr>
        </p:nvSpPr>
        <p:spPr>
          <a:prstGeom prst="rect">
            <a:avLst/>
          </a:prstGeom>
        </p:spPr>
        <p:txBody>
          <a:bodyPr/>
          <a:lstStyle/>
          <a:p>
            <a:pPr/>
            <a:r>
              <a:t>Information processing approach = cognitive/computational approach</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70"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871"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872"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873"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874"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875"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876"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877" name="Title 1"/>
          <p:cNvSpPr txBox="1"/>
          <p:nvPr>
            <p:ph type="title"/>
          </p:nvPr>
        </p:nvSpPr>
        <p:spPr>
          <a:prstGeom prst="rect">
            <a:avLst/>
          </a:prstGeom>
        </p:spPr>
        <p:txBody>
          <a:bodyPr/>
          <a:lstStyle>
            <a:lvl1pPr marL="0" marR="0" defTabSz="457200">
              <a:defRPr sz="3600">
                <a:uFillTx/>
              </a:defRPr>
            </a:lvl1pPr>
          </a:lstStyle>
          <a:p>
            <a:pPr/>
            <a:r>
              <a:t>The Nature of Problem Solving: Search</a:t>
            </a:r>
          </a:p>
        </p:txBody>
      </p:sp>
      <p:sp>
        <p:nvSpPr>
          <p:cNvPr id="878" name="Content Placeholder 2"/>
          <p:cNvSpPr txBox="1"/>
          <p:nvPr>
            <p:ph type="body" idx="1"/>
          </p:nvPr>
        </p:nvSpPr>
        <p:spPr>
          <a:xfrm>
            <a:off x="203200" y="1320835"/>
            <a:ext cx="5243711" cy="5023028"/>
          </a:xfrm>
          <a:prstGeom prst="rect">
            <a:avLst/>
          </a:prstGeom>
        </p:spPr>
        <p:txBody>
          <a:bodyPr/>
          <a:lstStyle/>
          <a:p>
            <a:pPr marL="0" indent="40640">
              <a:spcBef>
                <a:spcPts val="700"/>
              </a:spcBef>
              <a:buSzTx/>
              <a:buNone/>
              <a:defRPr>
                <a:solidFill>
                  <a:srgbClr val="0D0D0D"/>
                </a:solidFill>
              </a:defRPr>
            </a:pPr>
            <a:r>
              <a:t>The challenge is to find some </a:t>
            </a:r>
            <a:r>
              <a:rPr>
                <a:solidFill>
                  <a:schemeClr val="accent1">
                    <a:hueOff val="114395"/>
                    <a:lumOff val="-24975"/>
                  </a:schemeClr>
                </a:solidFill>
              </a:rPr>
              <a:t>sequence of operators</a:t>
            </a:r>
            <a:r>
              <a:t> in the problem space that leads from the start state to the goal state.</a:t>
            </a:r>
          </a:p>
          <a:p>
            <a:pPr lvl="1" marL="457200" indent="-457200">
              <a:spcBef>
                <a:spcPts val="700"/>
              </a:spcBef>
              <a:buClr>
                <a:srgbClr val="5BA2BC"/>
              </a:buClr>
              <a:buFont typeface="Arial"/>
              <a:defRPr sz="2400">
                <a:solidFill>
                  <a:schemeClr val="accent3">
                    <a:hueOff val="914337"/>
                    <a:satOff val="31515"/>
                    <a:lumOff val="-30790"/>
                  </a:schemeClr>
                </a:solidFill>
              </a:defRPr>
            </a:pPr>
            <a:r>
              <a:t>SEARCH</a:t>
            </a:r>
          </a:p>
          <a:p>
            <a:pPr lvl="2" marL="914400" indent="-457200">
              <a:spcBef>
                <a:spcPts val="700"/>
              </a:spcBef>
              <a:buClr>
                <a:srgbClr val="5BA2BC"/>
              </a:buClr>
              <a:buFont typeface="Arial"/>
              <a:defRPr sz="2400">
                <a:solidFill>
                  <a:srgbClr val="0D0D0D"/>
                </a:solidFill>
              </a:defRPr>
            </a:pPr>
            <a:r>
              <a:t>The problem solver must find the path through a maze of states.</a:t>
            </a:r>
          </a:p>
          <a:p>
            <a:pPr lvl="2" marL="914400" indent="-457200">
              <a:spcBef>
                <a:spcPts val="700"/>
              </a:spcBef>
              <a:buClr>
                <a:srgbClr val="5BA2BC"/>
              </a:buClr>
              <a:buFont typeface="Arial"/>
              <a:defRPr sz="2400">
                <a:solidFill>
                  <a:srgbClr val="0D0D0D"/>
                </a:solidFill>
              </a:defRPr>
            </a:pPr>
            <a:r>
              <a:t>May involve constructing search trees (set of states that can be reached by applying operator to a start state)</a:t>
            </a:r>
          </a:p>
        </p:txBody>
      </p:sp>
      <p:pic>
        <p:nvPicPr>
          <p:cNvPr id="879" name="url?sa=i&amp;rct=j&amp;q=&amp;esrc=s&amp;source=images&amp;cd=&amp;cad=rja&amp;uact=8&amp;ved=0CAcQjRxqFQoTCJPr4cLY3cgCFYzXLAodcHEIOg&amp;url=http%3A%2F%2Fwww.ourcurioushome.net%2F2014%2F08%2F03%2Fdh-guest-post-caution-tape-maze-revisit.tiff" descr="url?sa=i&amp;rct=j&amp;q=&amp;esrc=s&amp;source=images&amp;cd=&amp;cad=rja&amp;uact=8&amp;ved=0CAcQjRxqFQoTCJPr4cLY3cgCFYzXLAodcHEIOg&amp;url=http%3A%2F%2Fwww.ourcurioushome.net%2F2014%2F08%2F03%2Fdh-guest-post-caution-tape-maze-revisit.tiff"/>
          <p:cNvPicPr>
            <a:picLocks noChangeAspect="1"/>
          </p:cNvPicPr>
          <p:nvPr/>
        </p:nvPicPr>
        <p:blipFill>
          <a:blip r:embed="rId6">
            <a:extLst/>
          </a:blip>
          <a:stretch>
            <a:fillRect/>
          </a:stretch>
        </p:blipFill>
        <p:spPr>
          <a:xfrm>
            <a:off x="5715000" y="2158964"/>
            <a:ext cx="3289300" cy="2540072"/>
          </a:xfrm>
          <a:prstGeom prst="rect">
            <a:avLst/>
          </a:prstGeom>
          <a:ln w="12700"/>
        </p:spPr>
      </p:pic>
      <p:pic>
        <p:nvPicPr>
          <p:cNvPr id="880" name="Image" descr="Image"/>
          <p:cNvPicPr>
            <a:picLocks noChangeAspect="1"/>
          </p:cNvPicPr>
          <p:nvPr/>
        </p:nvPicPr>
        <p:blipFill>
          <a:blip r:embed="rId7">
            <a:extLst/>
          </a:blip>
          <a:stretch>
            <a:fillRect/>
          </a:stretch>
        </p:blipFill>
        <p:spPr>
          <a:xfrm>
            <a:off x="4483100" y="1206464"/>
            <a:ext cx="2540071" cy="2540072"/>
          </a:xfrm>
          <a:prstGeom prst="rect">
            <a:avLst/>
          </a:prstGeom>
          <a:ln w="12700"/>
        </p:spPr>
      </p:pic>
      <p:sp>
        <p:nvSpPr>
          <p:cNvPr id="881" name="(Goldstein &amp; van Hoof 2021, p. 378-)"/>
          <p:cNvSpPr txBox="1"/>
          <p:nvPr/>
        </p:nvSpPr>
        <p:spPr>
          <a:xfrm>
            <a:off x="5230261" y="5680317"/>
            <a:ext cx="3464482"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378-)</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83"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884"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885"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886"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887"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888"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889"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890" name="Tower of Hanoi example"/>
          <p:cNvSpPr txBox="1"/>
          <p:nvPr>
            <p:ph type="title"/>
          </p:nvPr>
        </p:nvSpPr>
        <p:spPr>
          <a:prstGeom prst="rect">
            <a:avLst/>
          </a:prstGeom>
        </p:spPr>
        <p:txBody>
          <a:bodyPr/>
          <a:lstStyle/>
          <a:p>
            <a:pPr/>
            <a:r>
              <a:t>Tower of Hanoi example</a:t>
            </a:r>
          </a:p>
        </p:txBody>
      </p:sp>
      <p:sp>
        <p:nvSpPr>
          <p:cNvPr id="891" name="Double-click to edit"/>
          <p:cNvSpPr txBox="1"/>
          <p:nvPr>
            <p:ph type="body" idx="1"/>
          </p:nvPr>
        </p:nvSpPr>
        <p:spPr>
          <a:prstGeom prst="rect">
            <a:avLst/>
          </a:prstGeom>
        </p:spPr>
        <p:txBody>
          <a:bodyPr/>
          <a:lstStyle/>
          <a:p>
            <a:pPr/>
          </a:p>
        </p:txBody>
      </p:sp>
      <p:pic>
        <p:nvPicPr>
          <p:cNvPr id="892" name="Image" descr="Image"/>
          <p:cNvPicPr>
            <a:picLocks noChangeAspect="1"/>
          </p:cNvPicPr>
          <p:nvPr/>
        </p:nvPicPr>
        <p:blipFill>
          <a:blip r:embed="rId6">
            <a:extLst/>
          </a:blip>
          <a:stretch>
            <a:fillRect/>
          </a:stretch>
        </p:blipFill>
        <p:spPr>
          <a:xfrm>
            <a:off x="1744478" y="1317014"/>
            <a:ext cx="5655044" cy="4223972"/>
          </a:xfrm>
          <a:prstGeom prst="rect">
            <a:avLst/>
          </a:prstGeom>
          <a:ln w="12700"/>
          <a:effectLst>
            <a:outerShdw sx="100000" sy="100000" kx="0" ky="0" algn="b" rotWithShape="0" blurRad="63500" dist="76200" dir="3172507">
              <a:srgbClr val="000000">
                <a:alpha val="50000"/>
              </a:srgbClr>
            </a:outerShdw>
          </a:effectLst>
        </p:spPr>
      </p:pic>
      <p:sp>
        <p:nvSpPr>
          <p:cNvPr id="893" name="(Goldstein &amp; van Hoof 2021, p. 380-)"/>
          <p:cNvSpPr txBox="1"/>
          <p:nvPr/>
        </p:nvSpPr>
        <p:spPr>
          <a:xfrm>
            <a:off x="5230261" y="5680317"/>
            <a:ext cx="3464482"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380-)</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895"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896"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897"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898"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899"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900"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901"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902" name="Double-click to edit"/>
          <p:cNvSpPr txBox="1"/>
          <p:nvPr>
            <p:ph type="title"/>
          </p:nvPr>
        </p:nvSpPr>
        <p:spPr>
          <a:prstGeom prst="rect">
            <a:avLst/>
          </a:prstGeom>
        </p:spPr>
        <p:txBody>
          <a:bodyPr/>
          <a:lstStyle/>
          <a:p>
            <a:pPr/>
          </a:p>
        </p:txBody>
      </p:sp>
      <p:sp>
        <p:nvSpPr>
          <p:cNvPr id="903" name="Double-click to edit"/>
          <p:cNvSpPr txBox="1"/>
          <p:nvPr>
            <p:ph type="body" idx="1"/>
          </p:nvPr>
        </p:nvSpPr>
        <p:spPr>
          <a:prstGeom prst="rect">
            <a:avLst/>
          </a:prstGeom>
        </p:spPr>
        <p:txBody>
          <a:bodyPr/>
          <a:lstStyle/>
          <a:p>
            <a:pPr/>
          </a:p>
        </p:txBody>
      </p:sp>
      <p:pic>
        <p:nvPicPr>
          <p:cNvPr id="904" name="Image" descr="Image"/>
          <p:cNvPicPr>
            <a:picLocks noChangeAspect="1"/>
          </p:cNvPicPr>
          <p:nvPr/>
        </p:nvPicPr>
        <p:blipFill>
          <a:blip r:embed="rId6">
            <a:extLst/>
          </a:blip>
          <a:stretch>
            <a:fillRect/>
          </a:stretch>
        </p:blipFill>
        <p:spPr>
          <a:xfrm>
            <a:off x="1722533" y="457200"/>
            <a:ext cx="5814623" cy="5036346"/>
          </a:xfrm>
          <a:prstGeom prst="rect">
            <a:avLst/>
          </a:prstGeom>
          <a:ln w="12700"/>
          <a:effectLst>
            <a:outerShdw sx="100000" sy="100000" kx="0" ky="0" algn="b" rotWithShape="0" blurRad="63500" dist="76200" dir="3172507">
              <a:srgbClr val="000000">
                <a:alpha val="50000"/>
              </a:srgbClr>
            </a:outerShdw>
          </a:effectLst>
        </p:spPr>
      </p:pic>
      <p:sp>
        <p:nvSpPr>
          <p:cNvPr id="905" name="(Goldstein &amp; van Hoof 2021, p. 380-)"/>
          <p:cNvSpPr txBox="1"/>
          <p:nvPr/>
        </p:nvSpPr>
        <p:spPr>
          <a:xfrm>
            <a:off x="5230261" y="5680317"/>
            <a:ext cx="3464482"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380-)</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07"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908"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909"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910"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911"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912"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913"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914" name="Double-click to edit"/>
          <p:cNvSpPr txBox="1"/>
          <p:nvPr>
            <p:ph type="title"/>
          </p:nvPr>
        </p:nvSpPr>
        <p:spPr>
          <a:prstGeom prst="rect">
            <a:avLst/>
          </a:prstGeom>
        </p:spPr>
        <p:txBody>
          <a:bodyPr/>
          <a:lstStyle/>
          <a:p>
            <a:pPr/>
          </a:p>
        </p:txBody>
      </p:sp>
      <p:sp>
        <p:nvSpPr>
          <p:cNvPr id="915" name="Double-click to edit"/>
          <p:cNvSpPr txBox="1"/>
          <p:nvPr>
            <p:ph type="body" idx="1"/>
          </p:nvPr>
        </p:nvSpPr>
        <p:spPr>
          <a:prstGeom prst="rect">
            <a:avLst/>
          </a:prstGeom>
        </p:spPr>
        <p:txBody>
          <a:bodyPr/>
          <a:lstStyle/>
          <a:p>
            <a:pPr/>
          </a:p>
        </p:txBody>
      </p:sp>
      <p:sp>
        <p:nvSpPr>
          <p:cNvPr id="916" name="(Goldstein &amp; van Hoof 2021, p. 380-)"/>
          <p:cNvSpPr txBox="1"/>
          <p:nvPr/>
        </p:nvSpPr>
        <p:spPr>
          <a:xfrm>
            <a:off x="5230261" y="5680317"/>
            <a:ext cx="3464482"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380-)</a:t>
            </a:r>
          </a:p>
        </p:txBody>
      </p:sp>
      <p:pic>
        <p:nvPicPr>
          <p:cNvPr id="917" name="Image" descr="Image"/>
          <p:cNvPicPr>
            <a:picLocks noChangeAspect="1"/>
          </p:cNvPicPr>
          <p:nvPr/>
        </p:nvPicPr>
        <p:blipFill>
          <a:blip r:embed="rId6">
            <a:extLst/>
          </a:blip>
          <a:stretch>
            <a:fillRect/>
          </a:stretch>
        </p:blipFill>
        <p:spPr>
          <a:xfrm>
            <a:off x="1369814" y="815225"/>
            <a:ext cx="6709172" cy="4909487"/>
          </a:xfrm>
          <a:prstGeom prst="rect">
            <a:avLst/>
          </a:prstGeom>
          <a:ln w="12700"/>
          <a:effectLst>
            <a:outerShdw sx="100000" sy="100000" kx="0" ky="0" algn="b" rotWithShape="0" blurRad="63500" dist="76200" dir="3172507">
              <a:srgbClr val="000000">
                <a:alpha val="50000"/>
              </a:srgbClr>
            </a:outerShdw>
          </a:effectLst>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19"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920"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921"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922"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923"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924"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925"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926" name="Sequence of operations: Algorithm"/>
          <p:cNvSpPr txBox="1"/>
          <p:nvPr>
            <p:ph type="title"/>
          </p:nvPr>
        </p:nvSpPr>
        <p:spPr>
          <a:xfrm>
            <a:off x="-228600" y="-365125"/>
            <a:ext cx="8229600" cy="1508125"/>
          </a:xfrm>
          <a:prstGeom prst="rect">
            <a:avLst/>
          </a:prstGeom>
        </p:spPr>
        <p:txBody>
          <a:bodyPr/>
          <a:lstStyle/>
          <a:p>
            <a:pPr/>
            <a:r>
              <a:t>Sequence of operations: Algorithm</a:t>
            </a:r>
          </a:p>
        </p:txBody>
      </p:sp>
      <p:sp>
        <p:nvSpPr>
          <p:cNvPr id="927" name="An algorithm is an effective method that can be expressed within a finite amount of space and time and in a well-defined formal language for calculating a function. Starting from an initial state and initial input (perhaps empty), the instructions descri"/>
          <p:cNvSpPr txBox="1"/>
          <p:nvPr>
            <p:ph type="body" sz="half" idx="1"/>
          </p:nvPr>
        </p:nvSpPr>
        <p:spPr>
          <a:xfrm>
            <a:off x="4165600" y="685800"/>
            <a:ext cx="5080000" cy="4889500"/>
          </a:xfrm>
          <a:prstGeom prst="rect">
            <a:avLst/>
          </a:prstGeom>
        </p:spPr>
        <p:txBody>
          <a:bodyPr/>
          <a:lstStyle/>
          <a:p>
            <a:pPr/>
            <a:r>
              <a:rPr>
                <a:solidFill>
                  <a:srgbClr val="252525"/>
                </a:solidFill>
                <a:latin typeface="Helvetica"/>
                <a:ea typeface="Helvetica"/>
                <a:cs typeface="Helvetica"/>
                <a:sym typeface="Helvetica"/>
              </a:rPr>
              <a:t>An algorithm is an </a:t>
            </a:r>
            <a:r>
              <a:rPr u="sng">
                <a:solidFill>
                  <a:srgbClr val="0645AD"/>
                </a:solidFill>
                <a:latin typeface="Helvetica"/>
                <a:ea typeface="Helvetica"/>
                <a:cs typeface="Helvetica"/>
                <a:sym typeface="Helvetica"/>
                <a:hlinkClick r:id="rId6" invalidUrl="" action="" tgtFrame="" tooltip="" history="1" highlightClick="0" endSnd="0"/>
              </a:rPr>
              <a:t>effective method</a:t>
            </a:r>
            <a:r>
              <a:rPr>
                <a:solidFill>
                  <a:srgbClr val="252525"/>
                </a:solidFill>
                <a:latin typeface="Helvetica"/>
                <a:ea typeface="Helvetica"/>
                <a:cs typeface="Helvetica"/>
                <a:sym typeface="Helvetica"/>
              </a:rPr>
              <a:t> that can be expressed within a finite amount of space and time and in a well-defined formal language for calculating a </a:t>
            </a:r>
            <a:r>
              <a:rPr u="sng">
                <a:solidFill>
                  <a:srgbClr val="0645AD"/>
                </a:solidFill>
                <a:latin typeface="Helvetica"/>
                <a:ea typeface="Helvetica"/>
                <a:cs typeface="Helvetica"/>
                <a:sym typeface="Helvetica"/>
                <a:hlinkClick r:id="rId7" invalidUrl="" action="" tgtFrame="" tooltip="" history="1" highlightClick="0" endSnd="0"/>
              </a:rPr>
              <a:t>function</a:t>
            </a:r>
            <a:r>
              <a:rPr>
                <a:solidFill>
                  <a:srgbClr val="252525"/>
                </a:solidFill>
                <a:latin typeface="Helvetica"/>
                <a:ea typeface="Helvetica"/>
                <a:cs typeface="Helvetica"/>
                <a:sym typeface="Helvetica"/>
              </a:rPr>
              <a:t>. Starting from an initial state and initial input (perhaps </a:t>
            </a:r>
            <a:r>
              <a:rPr u="sng">
                <a:solidFill>
                  <a:srgbClr val="0645AD"/>
                </a:solidFill>
                <a:latin typeface="Helvetica"/>
                <a:ea typeface="Helvetica"/>
                <a:cs typeface="Helvetica"/>
                <a:sym typeface="Helvetica"/>
                <a:hlinkClick r:id="rId8" invalidUrl="" action="" tgtFrame="" tooltip="" history="1" highlightClick="0" endSnd="0"/>
              </a:rPr>
              <a:t>empty</a:t>
            </a:r>
            <a:r>
              <a:rPr>
                <a:solidFill>
                  <a:srgbClr val="252525"/>
                </a:solidFill>
                <a:latin typeface="Helvetica"/>
                <a:ea typeface="Helvetica"/>
                <a:cs typeface="Helvetica"/>
                <a:sym typeface="Helvetica"/>
              </a:rPr>
              <a:t>), the instructions describe a </a:t>
            </a:r>
            <a:r>
              <a:rPr u="sng">
                <a:solidFill>
                  <a:srgbClr val="0B1480"/>
                </a:solidFill>
                <a:latin typeface="Helvetica"/>
                <a:ea typeface="Helvetica"/>
                <a:cs typeface="Helvetica"/>
                <a:sym typeface="Helvetica"/>
                <a:hlinkClick r:id="rId9" invalidUrl="" action="" tgtFrame="" tooltip="" history="1" highlightClick="0" endSnd="0"/>
              </a:rPr>
              <a:t>computation</a:t>
            </a:r>
            <a:r>
              <a:rPr>
                <a:solidFill>
                  <a:srgbClr val="252525"/>
                </a:solidFill>
                <a:latin typeface="Helvetica"/>
                <a:ea typeface="Helvetica"/>
                <a:cs typeface="Helvetica"/>
                <a:sym typeface="Helvetica"/>
              </a:rPr>
              <a:t> that, when </a:t>
            </a:r>
            <a:r>
              <a:rPr u="sng">
                <a:solidFill>
                  <a:srgbClr val="0645AD"/>
                </a:solidFill>
                <a:latin typeface="Helvetica"/>
                <a:ea typeface="Helvetica"/>
                <a:cs typeface="Helvetica"/>
                <a:sym typeface="Helvetica"/>
                <a:hlinkClick r:id="rId10" invalidUrl="" action="" tgtFrame="" tooltip="" history="1" highlightClick="0" endSnd="0"/>
              </a:rPr>
              <a:t>executed</a:t>
            </a:r>
            <a:r>
              <a:rPr>
                <a:solidFill>
                  <a:srgbClr val="252525"/>
                </a:solidFill>
                <a:latin typeface="Helvetica"/>
                <a:ea typeface="Helvetica"/>
                <a:cs typeface="Helvetica"/>
                <a:sym typeface="Helvetica"/>
              </a:rPr>
              <a:t>, proceeds through a finite number of well-defined successive states, eventually producing "</a:t>
            </a:r>
            <a:r>
              <a:rPr>
                <a:solidFill>
                  <a:srgbClr val="E32400"/>
                </a:solidFill>
                <a:uFill>
                  <a:solidFill>
                    <a:srgbClr val="E32400"/>
                  </a:solidFill>
                </a:uFill>
                <a:latin typeface="Helvetica"/>
                <a:ea typeface="Helvetica"/>
                <a:cs typeface="Helvetica"/>
                <a:sym typeface="Helvetica"/>
              </a:rPr>
              <a:t>output</a:t>
            </a:r>
            <a:r>
              <a:rPr>
                <a:solidFill>
                  <a:srgbClr val="252525"/>
                </a:solidFill>
                <a:latin typeface="Helvetica"/>
                <a:ea typeface="Helvetica"/>
                <a:cs typeface="Helvetica"/>
                <a:sym typeface="Helvetica"/>
              </a:rPr>
              <a:t>"</a:t>
            </a:r>
          </a:p>
        </p:txBody>
      </p:sp>
      <p:sp>
        <p:nvSpPr>
          <p:cNvPr id="928" name="https://en.wikipedia.org/wiki/Algorithm"/>
          <p:cNvSpPr txBox="1"/>
          <p:nvPr/>
        </p:nvSpPr>
        <p:spPr>
          <a:xfrm>
            <a:off x="1727200" y="5600700"/>
            <a:ext cx="4309478"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lvl="1" marL="383540" indent="-342900">
              <a:spcBef>
                <a:spcPts val="500"/>
              </a:spcBef>
              <a:buClr>
                <a:srgbClr val="0069D9"/>
              </a:buClr>
              <a:buSzPct val="125000"/>
              <a:buChar char="•"/>
              <a:defRPr>
                <a:solidFill>
                  <a:srgbClr val="0061FF"/>
                </a:solidFill>
                <a:uFill>
                  <a:solidFill>
                    <a:srgbClr val="0061FF"/>
                  </a:solidFill>
                </a:uFill>
              </a:defRPr>
            </a:pPr>
            <a:r>
              <a:t>https://en.wikipedia.org/wiki/Algorithm</a:t>
            </a:r>
          </a:p>
        </p:txBody>
      </p:sp>
      <p:pic>
        <p:nvPicPr>
          <p:cNvPr id="929" name="url?sa=i&amp;rct=j&amp;q=&amp;esrc=s&amp;source=images&amp;cd=&amp;cad=rja&amp;uact=8&amp;ved=0CAcQjRxqFQoTCJTOysPS3sgCFUIQLAodIJQLSQ&amp;url=http%3A%2F%2Fwww.dreamstime.com%2Fphotos-images%2Falgorithm.tiff" descr="url?sa=i&amp;rct=j&amp;q=&amp;esrc=s&amp;source=images&amp;cd=&amp;cad=rja&amp;uact=8&amp;ved=0CAcQjRxqFQoTCJTOysPS3sgCFUIQLAodIJQLSQ&amp;url=http%3A%2F%2Fwww.dreamstime.com%2Fphotos-images%2Falgorithm.tiff"/>
          <p:cNvPicPr>
            <a:picLocks noChangeAspect="1"/>
          </p:cNvPicPr>
          <p:nvPr/>
        </p:nvPicPr>
        <p:blipFill>
          <a:blip r:embed="rId11">
            <a:extLst/>
          </a:blip>
          <a:srcRect l="11388" t="5047" r="7500" b="17350"/>
          <a:stretch>
            <a:fillRect/>
          </a:stretch>
        </p:blipFill>
        <p:spPr>
          <a:xfrm>
            <a:off x="457200" y="1485900"/>
            <a:ext cx="3683000" cy="3102802"/>
          </a:xfrm>
          <a:prstGeom prst="rect">
            <a:avLst/>
          </a:prstGeom>
          <a:ln w="12700"/>
        </p:spPr>
      </p:pic>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31"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932"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933"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934"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935"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936"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937"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938" name="From theory to practice"/>
          <p:cNvSpPr txBox="1"/>
          <p:nvPr>
            <p:ph type="title"/>
          </p:nvPr>
        </p:nvSpPr>
        <p:spPr>
          <a:prstGeom prst="rect">
            <a:avLst/>
          </a:prstGeom>
        </p:spPr>
        <p:txBody>
          <a:bodyPr/>
          <a:lstStyle/>
          <a:p>
            <a:pPr/>
            <a:r>
              <a:t>From theory to practice</a:t>
            </a:r>
          </a:p>
        </p:txBody>
      </p:sp>
      <p:pic>
        <p:nvPicPr>
          <p:cNvPr id="939" name="the_general_problem.tiff" descr="the_general_problem.tiff"/>
          <p:cNvPicPr>
            <a:picLocks noChangeAspect="1"/>
          </p:cNvPicPr>
          <p:nvPr/>
        </p:nvPicPr>
        <p:blipFill>
          <a:blip r:embed="rId6">
            <a:extLst/>
          </a:blip>
          <a:stretch>
            <a:fillRect/>
          </a:stretch>
        </p:blipFill>
        <p:spPr>
          <a:xfrm>
            <a:off x="279400" y="1785158"/>
            <a:ext cx="7848600" cy="3282142"/>
          </a:xfrm>
          <a:prstGeom prst="rect">
            <a:avLst/>
          </a:prstGeom>
          <a:ln w="12700"/>
        </p:spPr>
      </p:pic>
      <p:sp>
        <p:nvSpPr>
          <p:cNvPr id="940" name="https://xkcd.com/974/"/>
          <p:cNvSpPr txBox="1"/>
          <p:nvPr/>
        </p:nvSpPr>
        <p:spPr>
          <a:xfrm>
            <a:off x="3416300" y="5562600"/>
            <a:ext cx="2314920"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solidFill>
                  <a:srgbClr val="0061FF"/>
                </a:solidFill>
                <a:uFill>
                  <a:solidFill>
                    <a:srgbClr val="0061FF"/>
                  </a:solidFill>
                </a:uFill>
                <a:hlinkClick r:id="rId7" invalidUrl="" action="" tgtFrame="" tooltip="" history="1" highlightClick="0" endSnd="0"/>
              </a:defRPr>
            </a:lvl1pPr>
          </a:lstStyle>
          <a:p>
            <a:pPr>
              <a:defRPr u="none"/>
            </a:pPr>
            <a:r>
              <a:rPr u="sng">
                <a:hlinkClick r:id="rId7" invalidUrl="" action="" tgtFrame="" tooltip="" history="1" highlightClick="0" endSnd="0"/>
              </a:rPr>
              <a:t>https://xkcd.com/974/</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2"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943"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944"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945"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946"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947"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948"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949" name="Take-home messages"/>
          <p:cNvSpPr txBox="1"/>
          <p:nvPr>
            <p:ph type="title"/>
          </p:nvPr>
        </p:nvSpPr>
        <p:spPr>
          <a:prstGeom prst="rect">
            <a:avLst/>
          </a:prstGeom>
        </p:spPr>
        <p:txBody>
          <a:bodyPr/>
          <a:lstStyle/>
          <a:p>
            <a:pPr/>
            <a:r>
              <a:t>Take-home messages</a:t>
            </a:r>
          </a:p>
        </p:txBody>
      </p:sp>
      <p:sp>
        <p:nvSpPr>
          <p:cNvPr id="950" name="Cognition as Information-processing forms a link between human problem solving and computation.…"/>
          <p:cNvSpPr txBox="1"/>
          <p:nvPr>
            <p:ph type="body" idx="1"/>
          </p:nvPr>
        </p:nvSpPr>
        <p:spPr>
          <a:xfrm>
            <a:off x="622300" y="1323975"/>
            <a:ext cx="6923056" cy="4299137"/>
          </a:xfrm>
          <a:prstGeom prst="rect">
            <a:avLst/>
          </a:prstGeom>
        </p:spPr>
        <p:txBody>
          <a:bodyPr/>
          <a:lstStyle/>
          <a:p>
            <a:pPr/>
            <a:r>
              <a:t>Cognition as </a:t>
            </a:r>
            <a:r>
              <a:rPr>
                <a:solidFill>
                  <a:schemeClr val="accent1">
                    <a:hueOff val="114395"/>
                    <a:lumOff val="-24975"/>
                  </a:schemeClr>
                </a:solidFill>
                <a:uFill>
                  <a:solidFill>
                    <a:srgbClr val="0061FF"/>
                  </a:solidFill>
                </a:uFill>
              </a:rPr>
              <a:t>Information-processing</a:t>
            </a:r>
            <a:r>
              <a:rPr>
                <a:uFill>
                  <a:solidFill>
                    <a:srgbClr val="0061FF"/>
                  </a:solidFill>
                </a:uFill>
              </a:rPr>
              <a:t> forms a link between human problem solving and computation</a:t>
            </a:r>
            <a:r>
              <a:t>.</a:t>
            </a:r>
          </a:p>
          <a:p>
            <a:pPr/>
            <a:r>
              <a:t>A generalised solution is an</a:t>
            </a:r>
            <a:r>
              <a:rPr>
                <a:solidFill>
                  <a:schemeClr val="accent1">
                    <a:hueOff val="114395"/>
                    <a:lumOff val="-24975"/>
                  </a:schemeClr>
                </a:solidFill>
              </a:rPr>
              <a:t> algorithm</a:t>
            </a:r>
          </a:p>
          <a:p>
            <a:pPr/>
            <a:r>
              <a:t>Finding the shortest path from initial state to goal state is an </a:t>
            </a:r>
            <a:r>
              <a:rPr>
                <a:solidFill>
                  <a:schemeClr val="accent3">
                    <a:hueOff val="914337"/>
                    <a:satOff val="31515"/>
                    <a:lumOff val="-30790"/>
                  </a:schemeClr>
                </a:solidFill>
              </a:rPr>
              <a:t>optimisation process</a:t>
            </a:r>
            <a:r>
              <a:t>, i.e. </a:t>
            </a:r>
            <a:r>
              <a:rPr>
                <a:solidFill>
                  <a:schemeClr val="accent1">
                    <a:hueOff val="114395"/>
                    <a:lumOff val="-24975"/>
                  </a:schemeClr>
                </a:solidFill>
              </a:rPr>
              <a:t>prescriptive</a:t>
            </a:r>
          </a:p>
        </p:txBody>
      </p:sp>
      <p:sp>
        <p:nvSpPr>
          <p:cNvPr id="951" name="(Goldstein &amp; van Hoof 2021, p. 374-)"/>
          <p:cNvSpPr txBox="1"/>
          <p:nvPr/>
        </p:nvSpPr>
        <p:spPr>
          <a:xfrm>
            <a:off x="416961" y="5667617"/>
            <a:ext cx="3464482"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374-)</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53"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954" name="aas_c.png" descr="aas_c.png"/>
          <p:cNvPicPr>
            <a:picLocks noChangeAspect="0"/>
          </p:cNvPicPr>
          <p:nvPr/>
        </p:nvPicPr>
        <p:blipFill>
          <a:blip r:embed="rId3">
            <a:extLst/>
          </a:blip>
          <a:srcRect l="37881" t="0" r="24217" b="33779"/>
          <a:stretch>
            <a:fillRect/>
          </a:stretch>
        </p:blipFill>
        <p:spPr>
          <a:xfrm>
            <a:off x="5338762" y="6165850"/>
            <a:ext cx="385763" cy="387350"/>
          </a:xfrm>
          <a:prstGeom prst="rect">
            <a:avLst/>
          </a:prstGeom>
          <a:ln w="12700">
            <a:miter lim="400000"/>
          </a:ln>
        </p:spPr>
      </p:pic>
      <p:sp>
        <p:nvSpPr>
          <p:cNvPr id="955"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956" name="CFIN spirallogo uden tekst-sorthvid.png" descr="CFIN spirallogo uden tekst-sorthvid.png"/>
          <p:cNvPicPr>
            <a:picLocks noChangeAspect="0"/>
          </p:cNvPicPr>
          <p:nvPr/>
        </p:nvPicPr>
        <p:blipFill>
          <a:blip r:embed="rId4">
            <a:extLst/>
          </a:blip>
          <a:stretch>
            <a:fillRect/>
          </a:stretch>
        </p:blipFill>
        <p:spPr>
          <a:xfrm>
            <a:off x="455612" y="6042025"/>
            <a:ext cx="655638" cy="641350"/>
          </a:xfrm>
          <a:prstGeom prst="rect">
            <a:avLst/>
          </a:prstGeom>
          <a:ln w="12700">
            <a:solidFill>
              <a:srgbClr val="0042AA"/>
            </a:solidFill>
            <a:miter lim="400000"/>
          </a:ln>
        </p:spPr>
      </p:pic>
      <p:pic>
        <p:nvPicPr>
          <p:cNvPr id="957" name="foo.png" descr="foo.png"/>
          <p:cNvPicPr>
            <a:picLocks noChangeAspect="0"/>
          </p:cNvPicPr>
          <p:nvPr/>
        </p:nvPicPr>
        <p:blipFill>
          <a:blip r:embed="rId5">
            <a:extLst/>
          </a:blip>
          <a:stretch>
            <a:fillRect/>
          </a:stretch>
        </p:blipFill>
        <p:spPr>
          <a:xfrm>
            <a:off x="4919662" y="6165850"/>
            <a:ext cx="371476" cy="371475"/>
          </a:xfrm>
          <a:prstGeom prst="rect">
            <a:avLst/>
          </a:prstGeom>
          <a:ln w="12700">
            <a:miter lim="400000"/>
          </a:ln>
        </p:spPr>
      </p:pic>
      <p:sp>
        <p:nvSpPr>
          <p:cNvPr id="958"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959" name="logo-t-1a171b.pdf" descr="logo-t-1a171b.pdf"/>
          <p:cNvPicPr>
            <a:picLocks noChangeAspect="1"/>
          </p:cNvPicPr>
          <p:nvPr/>
        </p:nvPicPr>
        <p:blipFill>
          <a:blip r:embed="rId6">
            <a:extLst/>
          </a:blip>
          <a:srcRect l="0" t="0" r="81297" b="65135"/>
          <a:stretch>
            <a:fillRect/>
          </a:stretch>
        </p:blipFill>
        <p:spPr>
          <a:xfrm>
            <a:off x="7702921" y="6184380"/>
            <a:ext cx="669017" cy="382260"/>
          </a:xfrm>
          <a:prstGeom prst="rect">
            <a:avLst/>
          </a:prstGeom>
          <a:ln w="12700"/>
        </p:spPr>
      </p:pic>
      <p:sp>
        <p:nvSpPr>
          <p:cNvPr id="960" name="Rectangle 2"/>
          <p:cNvSpPr txBox="1"/>
          <p:nvPr>
            <p:ph type="title"/>
          </p:nvPr>
        </p:nvSpPr>
        <p:spPr>
          <a:xfrm>
            <a:off x="457200" y="-241300"/>
            <a:ext cx="8229600" cy="1508125"/>
          </a:xfrm>
          <a:prstGeom prst="rect">
            <a:avLst/>
          </a:prstGeom>
        </p:spPr>
        <p:txBody>
          <a:bodyPr/>
          <a:lstStyle/>
          <a:p>
            <a:pPr marL="0" marR="0" defTabSz="457200">
              <a:defRPr sz="2400">
                <a:uFillTx/>
              </a:defRPr>
            </a:pPr>
            <a:r>
              <a:t>T</a:t>
            </a:r>
            <a:r>
              <a:rPr>
                <a:solidFill>
                  <a:srgbClr val="091E24"/>
                </a:solidFill>
              </a:rPr>
              <a:t>he Importance of correct representation</a:t>
            </a:r>
          </a:p>
        </p:txBody>
      </p:sp>
      <p:sp>
        <p:nvSpPr>
          <p:cNvPr id="961" name="The mutilated Checkerboard problem (Kaplan and Simon, 1990)…"/>
          <p:cNvSpPr txBox="1"/>
          <p:nvPr>
            <p:ph type="body" sz="quarter" idx="1"/>
          </p:nvPr>
        </p:nvSpPr>
        <p:spPr>
          <a:xfrm>
            <a:off x="165100" y="1772704"/>
            <a:ext cx="2555826" cy="4148982"/>
          </a:xfrm>
          <a:prstGeom prst="rect">
            <a:avLst/>
          </a:prstGeom>
        </p:spPr>
        <p:txBody>
          <a:bodyPr/>
          <a:lstStyle/>
          <a:p>
            <a:pPr marL="383539" marR="0" indent="-342899" defTabSz="457200">
              <a:spcBef>
                <a:spcPts val="0"/>
              </a:spcBef>
              <a:defRPr sz="2200">
                <a:uFillTx/>
              </a:defRPr>
            </a:pPr>
            <a:r>
              <a:t>The mutilated Checkerboard problem (Kaplan and Simon, 1990)</a:t>
            </a:r>
          </a:p>
          <a:p>
            <a:pPr marL="383539" marR="0" indent="-342899" defTabSz="457200">
              <a:spcBef>
                <a:spcPts val="0"/>
              </a:spcBef>
              <a:defRPr sz="2200">
                <a:uFillTx/>
              </a:defRPr>
            </a:pPr>
          </a:p>
          <a:p>
            <a:pPr marL="383539" marR="0" indent="-342899" defTabSz="457200">
              <a:spcBef>
                <a:spcPts val="0"/>
              </a:spcBef>
              <a:defRPr sz="2200">
                <a:uFillTx/>
              </a:defRPr>
            </a:pPr>
            <a:r>
              <a:t>Can 31 pieces cover the 62 square board?</a:t>
            </a:r>
          </a:p>
          <a:p>
            <a:pPr marL="383539" marR="0" indent="-342899" defTabSz="457200">
              <a:spcBef>
                <a:spcPts val="0"/>
              </a:spcBef>
              <a:defRPr sz="2200">
                <a:uFillTx/>
              </a:defRPr>
            </a:pPr>
          </a:p>
          <a:p>
            <a:pPr marL="383539" marR="0" indent="-342899" defTabSz="457200">
              <a:spcBef>
                <a:spcPts val="0"/>
              </a:spcBef>
              <a:defRPr sz="2200">
                <a:uFillTx/>
              </a:defRPr>
            </a:pPr>
            <a:r>
              <a:t>Difficult…</a:t>
            </a:r>
          </a:p>
        </p:txBody>
      </p:sp>
      <p:sp>
        <p:nvSpPr>
          <p:cNvPr id="962" name="A piece needs to cover both a white and black square…"/>
          <p:cNvSpPr txBox="1"/>
          <p:nvPr/>
        </p:nvSpPr>
        <p:spPr>
          <a:xfrm>
            <a:off x="1822995" y="855885"/>
            <a:ext cx="7332614" cy="802830"/>
          </a:xfrm>
          <a:prstGeom prst="rect">
            <a:avLst/>
          </a:prstGeom>
          <a:solidFill>
            <a:schemeClr val="accent5">
              <a:hueOff val="-152896"/>
              <a:lumOff val="12368"/>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marR="0" defTabSz="457200">
              <a:defRPr sz="2400">
                <a:solidFill>
                  <a:schemeClr val="accent5">
                    <a:lumOff val="-29866"/>
                  </a:schemeClr>
                </a:solidFill>
                <a:uFillTx/>
              </a:defRPr>
            </a:pPr>
            <a:r>
              <a:t>A piece needs to cover both a white and black square</a:t>
            </a:r>
          </a:p>
          <a:p>
            <a:pPr marL="0" marR="0" defTabSz="457200">
              <a:defRPr sz="2400">
                <a:solidFill>
                  <a:schemeClr val="accent5">
                    <a:lumOff val="-29866"/>
                  </a:schemeClr>
                </a:solidFill>
                <a:uFillTx/>
              </a:defRPr>
            </a:pPr>
            <a:r>
              <a:t>Therefore there is no solutions</a:t>
            </a:r>
          </a:p>
        </p:txBody>
      </p:sp>
      <p:sp>
        <p:nvSpPr>
          <p:cNvPr id="963" name="(Goldstein &amp; van Hoof 2021, p. 383)"/>
          <p:cNvSpPr txBox="1"/>
          <p:nvPr/>
        </p:nvSpPr>
        <p:spPr>
          <a:xfrm>
            <a:off x="5230261" y="5680317"/>
            <a:ext cx="3396815"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383)</a:t>
            </a:r>
          </a:p>
        </p:txBody>
      </p:sp>
      <p:pic>
        <p:nvPicPr>
          <p:cNvPr id="964" name="Image" descr="Image"/>
          <p:cNvPicPr>
            <a:picLocks noChangeAspect="1"/>
          </p:cNvPicPr>
          <p:nvPr/>
        </p:nvPicPr>
        <p:blipFill>
          <a:blip r:embed="rId7">
            <a:extLst/>
          </a:blip>
          <a:stretch>
            <a:fillRect/>
          </a:stretch>
        </p:blipFill>
        <p:spPr>
          <a:xfrm>
            <a:off x="3242798" y="2234297"/>
            <a:ext cx="5412252" cy="3225795"/>
          </a:xfrm>
          <a:prstGeom prst="rect">
            <a:avLst/>
          </a:prstGeom>
          <a:ln w="12700"/>
          <a:effectLst>
            <a:outerShdw sx="100000" sy="100000" kx="0" ky="0" algn="b" rotWithShape="0" blurRad="63500" dist="25400" dir="5400000">
              <a:srgbClr val="000000">
                <a:alpha val="50000"/>
              </a:srgbClr>
            </a:outerShdw>
          </a:effectLst>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9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962"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421"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422"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423"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424"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425"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426"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427" name="Multiple memory systems"/>
          <p:cNvSpPr txBox="1"/>
          <p:nvPr>
            <p:ph type="title"/>
          </p:nvPr>
        </p:nvSpPr>
        <p:spPr>
          <a:prstGeom prst="rect">
            <a:avLst/>
          </a:prstGeom>
        </p:spPr>
        <p:txBody>
          <a:bodyPr/>
          <a:lstStyle>
            <a:lvl1pPr>
              <a:defRPr sz="3600"/>
            </a:lvl1pPr>
          </a:lstStyle>
          <a:p>
            <a:pPr/>
            <a:r>
              <a:t>Multiple memory systems</a:t>
            </a:r>
          </a:p>
        </p:txBody>
      </p:sp>
      <p:sp>
        <p:nvSpPr>
          <p:cNvPr id="428" name="The cognitive system contains multiple memory systems, defined by their…"/>
          <p:cNvSpPr txBox="1"/>
          <p:nvPr>
            <p:ph type="body" sz="half" idx="1"/>
          </p:nvPr>
        </p:nvSpPr>
        <p:spPr>
          <a:xfrm>
            <a:off x="342900" y="1343587"/>
            <a:ext cx="3822700" cy="4482392"/>
          </a:xfrm>
          <a:prstGeom prst="rect">
            <a:avLst/>
          </a:prstGeom>
        </p:spPr>
        <p:txBody>
          <a:bodyPr>
            <a:normAutofit fontScale="100000" lnSpcReduction="0"/>
          </a:bodyPr>
          <a:lstStyle/>
          <a:p>
            <a:pPr/>
            <a:r>
              <a:t>The cognitive system contains multiple memory systems, defined by their</a:t>
            </a:r>
          </a:p>
          <a:p>
            <a:pPr lvl="1"/>
            <a:r>
              <a:t>temporal duration (from short to long)</a:t>
            </a:r>
          </a:p>
          <a:p>
            <a:pPr lvl="1"/>
            <a:r>
              <a:t>quality (episodic, procedural, semantic</a:t>
            </a:r>
          </a:p>
        </p:txBody>
      </p:sp>
      <p:pic>
        <p:nvPicPr>
          <p:cNvPr id="429" name="Image" descr="Image"/>
          <p:cNvPicPr>
            <a:picLocks noChangeAspect="1"/>
          </p:cNvPicPr>
          <p:nvPr/>
        </p:nvPicPr>
        <p:blipFill>
          <a:blip r:embed="rId6">
            <a:extLst/>
          </a:blip>
          <a:stretch>
            <a:fillRect/>
          </a:stretch>
        </p:blipFill>
        <p:spPr>
          <a:xfrm>
            <a:off x="4291653" y="1433099"/>
            <a:ext cx="4462783" cy="3517069"/>
          </a:xfrm>
          <a:prstGeom prst="rect">
            <a:avLst/>
          </a:prstGeom>
          <a:ln w="12700"/>
          <a:effectLst>
            <a:outerShdw sx="100000" sy="100000" kx="0" ky="0" algn="b" rotWithShape="0" blurRad="101600" dist="57983" dir="3600000">
              <a:srgbClr val="000000">
                <a:alpha val="50000"/>
              </a:srgbClr>
            </a:outerShdw>
          </a:effectLst>
        </p:spPr>
      </p:pic>
      <p:sp>
        <p:nvSpPr>
          <p:cNvPr id="430" name="(Goldstein &amp; van Hoof 2021, p. 126)"/>
          <p:cNvSpPr txBox="1"/>
          <p:nvPr/>
        </p:nvSpPr>
        <p:spPr>
          <a:xfrm>
            <a:off x="5357261" y="5642896"/>
            <a:ext cx="3396815"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126)</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68"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969"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970"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971"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972"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973"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974"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975" name="Rectangle 2"/>
          <p:cNvSpPr txBox="1"/>
          <p:nvPr>
            <p:ph type="title"/>
          </p:nvPr>
        </p:nvSpPr>
        <p:spPr>
          <a:prstGeom prst="rect">
            <a:avLst/>
          </a:prstGeom>
        </p:spPr>
        <p:txBody>
          <a:bodyPr/>
          <a:lstStyle/>
          <a:p>
            <a:pPr marL="0" marR="0" defTabSz="457200">
              <a:defRPr sz="3600">
                <a:uFillTx/>
              </a:defRPr>
            </a:pPr>
            <a:r>
              <a:t>Finding Operators: ANALOGY</a:t>
            </a:r>
            <a:br/>
          </a:p>
        </p:txBody>
      </p:sp>
      <p:sp>
        <p:nvSpPr>
          <p:cNvPr id="976" name="Rectangle 3"/>
          <p:cNvSpPr txBox="1"/>
          <p:nvPr>
            <p:ph type="body" idx="1"/>
          </p:nvPr>
        </p:nvSpPr>
        <p:spPr>
          <a:xfrm>
            <a:off x="309165" y="1041400"/>
            <a:ext cx="4796235" cy="5257800"/>
          </a:xfrm>
          <a:prstGeom prst="rect">
            <a:avLst/>
          </a:prstGeom>
        </p:spPr>
        <p:txBody>
          <a:bodyPr/>
          <a:lstStyle/>
          <a:p>
            <a:pPr marL="457200" indent="-416559">
              <a:spcBef>
                <a:spcPts val="700"/>
              </a:spcBef>
              <a:buSzTx/>
              <a:buNone/>
            </a:pPr>
          </a:p>
          <a:p>
            <a:pPr lvl="1" marL="457200" indent="-457200">
              <a:spcBef>
                <a:spcPts val="600"/>
              </a:spcBef>
              <a:buClr>
                <a:srgbClr val="5BA2BC"/>
              </a:buClr>
              <a:buFont typeface="Arial"/>
              <a:defRPr sz="2400"/>
            </a:pPr>
            <a:r>
              <a:t>Process by which a problem solver maps the solution for one problem onto a solution for another problem</a:t>
            </a:r>
          </a:p>
          <a:p>
            <a:pPr lvl="1" marL="457200" indent="-457200">
              <a:spcBef>
                <a:spcPts val="600"/>
              </a:spcBef>
              <a:buClr>
                <a:srgbClr val="5BA2BC"/>
              </a:buClr>
              <a:buFont typeface="Arial"/>
              <a:defRPr sz="2400"/>
            </a:pPr>
            <a:r>
              <a:t>Can be used if two problems have different surface, but similar deep structure</a:t>
            </a:r>
          </a:p>
          <a:p>
            <a:pPr lvl="1" marL="457200" indent="-457200">
              <a:spcBef>
                <a:spcPts val="600"/>
              </a:spcBef>
              <a:buClr>
                <a:srgbClr val="5BA2BC"/>
              </a:buClr>
              <a:buFont typeface="Arial"/>
              <a:defRPr sz="2400"/>
            </a:pPr>
            <a:r>
              <a:t>E.g. Gick and Holyoak (1980)</a:t>
            </a:r>
          </a:p>
          <a:p>
            <a:pPr lvl="2" marL="914400" indent="-365759">
              <a:spcBef>
                <a:spcPts val="600"/>
              </a:spcBef>
              <a:buClr>
                <a:srgbClr val="5BA2BC"/>
              </a:buClr>
              <a:buFont typeface="Arial"/>
              <a:defRPr sz="2400"/>
            </a:pPr>
            <a:r>
              <a:t>Tumor problem</a:t>
            </a:r>
          </a:p>
          <a:p>
            <a:pPr lvl="2" marL="914400" indent="-365759">
              <a:spcBef>
                <a:spcPts val="600"/>
              </a:spcBef>
              <a:buClr>
                <a:srgbClr val="5BA2BC"/>
              </a:buClr>
              <a:buFont typeface="Arial"/>
              <a:defRPr sz="2400"/>
            </a:pPr>
            <a:r>
              <a:t>Fortress problem</a:t>
            </a:r>
          </a:p>
        </p:txBody>
      </p:sp>
      <p:pic>
        <p:nvPicPr>
          <p:cNvPr id="977" name="Image" descr="Image"/>
          <p:cNvPicPr>
            <a:picLocks noChangeAspect="1"/>
          </p:cNvPicPr>
          <p:nvPr/>
        </p:nvPicPr>
        <p:blipFill>
          <a:blip r:embed="rId6">
            <a:extLst/>
          </a:blip>
          <a:srcRect l="25878" t="39912" r="43309" b="30243"/>
          <a:stretch>
            <a:fillRect/>
          </a:stretch>
        </p:blipFill>
        <p:spPr>
          <a:xfrm>
            <a:off x="4929187" y="3079935"/>
            <a:ext cx="3822879" cy="2777118"/>
          </a:xfrm>
          <a:prstGeom prst="rect">
            <a:avLst/>
          </a:prstGeom>
          <a:ln w="12700"/>
        </p:spPr>
      </p:pic>
      <p:pic>
        <p:nvPicPr>
          <p:cNvPr id="978" name="Image" descr="Image"/>
          <p:cNvPicPr>
            <a:picLocks noChangeAspect="1"/>
          </p:cNvPicPr>
          <p:nvPr/>
        </p:nvPicPr>
        <p:blipFill>
          <a:blip r:embed="rId6">
            <a:extLst/>
          </a:blip>
          <a:srcRect l="43624" t="16814" r="24759" b="60700"/>
          <a:stretch>
            <a:fillRect/>
          </a:stretch>
        </p:blipFill>
        <p:spPr>
          <a:xfrm>
            <a:off x="4636005" y="809130"/>
            <a:ext cx="4289164" cy="2287704"/>
          </a:xfrm>
          <a:prstGeom prst="rect">
            <a:avLst/>
          </a:prstGeom>
          <a:ln w="12700"/>
        </p:spPr>
      </p:pic>
      <p:sp>
        <p:nvSpPr>
          <p:cNvPr id="979" name="(Goldstein &amp; van Hoof 2021, p. 387-388)"/>
          <p:cNvSpPr txBox="1"/>
          <p:nvPr/>
        </p:nvSpPr>
        <p:spPr>
          <a:xfrm>
            <a:off x="5230261" y="5680317"/>
            <a:ext cx="3803512"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387-388)</a:t>
            </a:r>
          </a:p>
        </p:txBody>
      </p:sp>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81"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982"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983"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984"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985"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986"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987"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988" name="Title 1"/>
          <p:cNvSpPr txBox="1"/>
          <p:nvPr>
            <p:ph type="title"/>
          </p:nvPr>
        </p:nvSpPr>
        <p:spPr>
          <a:prstGeom prst="rect">
            <a:avLst/>
          </a:prstGeom>
        </p:spPr>
        <p:txBody>
          <a:bodyPr/>
          <a:lstStyle>
            <a:lvl1pPr marL="0" marR="0" defTabSz="457200">
              <a:defRPr sz="3600">
                <a:uFillTx/>
              </a:defRPr>
            </a:lvl1pPr>
          </a:lstStyle>
          <a:p>
            <a:pPr/>
            <a:r>
              <a:t>Difficulties in applying analogies</a:t>
            </a:r>
          </a:p>
        </p:txBody>
      </p:sp>
      <p:sp>
        <p:nvSpPr>
          <p:cNvPr id="989" name="Content Placeholder 2"/>
          <p:cNvSpPr txBox="1"/>
          <p:nvPr>
            <p:ph type="body" sz="half" idx="1"/>
          </p:nvPr>
        </p:nvSpPr>
        <p:spPr>
          <a:xfrm>
            <a:off x="228600" y="1257300"/>
            <a:ext cx="5069930" cy="4343400"/>
          </a:xfrm>
          <a:prstGeom prst="rect">
            <a:avLst/>
          </a:prstGeom>
        </p:spPr>
        <p:txBody>
          <a:bodyPr/>
          <a:lstStyle/>
          <a:p>
            <a:pPr lvl="1" marL="457200" indent="-457200">
              <a:lnSpc>
                <a:spcPct val="90000"/>
              </a:lnSpc>
              <a:spcBef>
                <a:spcPts val="700"/>
              </a:spcBef>
              <a:buClr>
                <a:srgbClr val="5BA2BC"/>
              </a:buClr>
              <a:buFont typeface="Arial"/>
              <a:defRPr sz="2400">
                <a:solidFill>
                  <a:srgbClr val="0D0D0D"/>
                </a:solidFill>
              </a:defRPr>
            </a:pPr>
            <a:r>
              <a:t>Analogy involves noticing that a past problem solution is relevant</a:t>
            </a:r>
          </a:p>
          <a:p>
            <a:pPr lvl="2" marL="1257300" indent="-342900">
              <a:lnSpc>
                <a:spcPct val="90000"/>
              </a:lnSpc>
              <a:spcBef>
                <a:spcPts val="700"/>
              </a:spcBef>
              <a:buClr>
                <a:srgbClr val="5BA2BC"/>
              </a:buClr>
              <a:buFont typeface="Arial"/>
              <a:defRPr sz="2400">
                <a:solidFill>
                  <a:srgbClr val="0D0D0D"/>
                </a:solidFill>
              </a:defRPr>
            </a:pPr>
            <a:r>
              <a:t>Participants had to be made aware that the fortress story was relevant for tumor problem</a:t>
            </a:r>
          </a:p>
          <a:p>
            <a:pPr lvl="1" marL="457200" indent="-457200">
              <a:lnSpc>
                <a:spcPct val="90000"/>
              </a:lnSpc>
              <a:spcBef>
                <a:spcPts val="700"/>
              </a:spcBef>
              <a:buClr>
                <a:srgbClr val="5BA2BC"/>
              </a:buClr>
              <a:buFont typeface="Arial"/>
              <a:defRPr sz="2400">
                <a:solidFill>
                  <a:srgbClr val="0D0D0D"/>
                </a:solidFill>
              </a:defRPr>
            </a:pPr>
            <a:r>
              <a:t>Then mapping the elements from that solution to produce an operator for the current problem</a:t>
            </a:r>
          </a:p>
          <a:p>
            <a:pPr lvl="1" marL="457200" indent="-457200">
              <a:lnSpc>
                <a:spcPct val="90000"/>
              </a:lnSpc>
              <a:spcBef>
                <a:spcPts val="700"/>
              </a:spcBef>
              <a:buClr>
                <a:srgbClr val="5BA2BC"/>
              </a:buClr>
              <a:buFont typeface="Arial"/>
              <a:defRPr sz="2400">
                <a:solidFill>
                  <a:srgbClr val="0D0D0D"/>
                </a:solidFill>
              </a:defRPr>
            </a:pPr>
            <a:r>
              <a:t>Analogical reasoning is used in IQ tests like Raven’s progressive matrices</a:t>
            </a:r>
          </a:p>
        </p:txBody>
      </p:sp>
      <p:pic>
        <p:nvPicPr>
          <p:cNvPr id="990" name="Image" descr="Image"/>
          <p:cNvPicPr>
            <a:picLocks noChangeAspect="1"/>
          </p:cNvPicPr>
          <p:nvPr/>
        </p:nvPicPr>
        <p:blipFill>
          <a:blip r:embed="rId6">
            <a:extLst/>
          </a:blip>
          <a:stretch>
            <a:fillRect/>
          </a:stretch>
        </p:blipFill>
        <p:spPr>
          <a:xfrm>
            <a:off x="5584825" y="1153130"/>
            <a:ext cx="3285565" cy="4551740"/>
          </a:xfrm>
          <a:prstGeom prst="rect">
            <a:avLst/>
          </a:prstGeom>
          <a:ln w="12700"/>
          <a:effectLst>
            <a:outerShdw sx="100000" sy="100000" kx="0" ky="0" algn="b" rotWithShape="0" blurRad="63500" dist="25400" dir="5400000">
              <a:srgbClr val="000000">
                <a:alpha val="50000"/>
              </a:srgbClr>
            </a:outerShdw>
          </a:effectLst>
        </p:spPr>
      </p:pic>
      <p:sp>
        <p:nvSpPr>
          <p:cNvPr id="991" name="Anderson p. 190-191"/>
          <p:cNvSpPr txBox="1"/>
          <p:nvPr/>
        </p:nvSpPr>
        <p:spPr>
          <a:xfrm>
            <a:off x="6502400" y="5754949"/>
            <a:ext cx="3644900" cy="3608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uFill>
                  <a:solidFill>
                    <a:srgbClr val="929292"/>
                  </a:solidFill>
                </a:uFill>
              </a:defRPr>
            </a:lvl1pPr>
          </a:lstStyle>
          <a:p>
            <a:pPr/>
            <a:r>
              <a:t>Anderson p. 190-191</a:t>
            </a:r>
          </a:p>
        </p:txBody>
      </p:sp>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93"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994"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995"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996"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997"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998"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999"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000" name="What is expertise?"/>
          <p:cNvSpPr txBox="1"/>
          <p:nvPr>
            <p:ph type="title"/>
          </p:nvPr>
        </p:nvSpPr>
        <p:spPr>
          <a:prstGeom prst="rect">
            <a:avLst/>
          </a:prstGeom>
        </p:spPr>
        <p:txBody>
          <a:bodyPr/>
          <a:lstStyle/>
          <a:p>
            <a:pPr/>
            <a:r>
              <a:t>What is expertise?</a:t>
            </a:r>
          </a:p>
        </p:txBody>
      </p:sp>
      <p:sp>
        <p:nvSpPr>
          <p:cNvPr id="1001" name="The use of memory in problem solving!"/>
          <p:cNvSpPr txBox="1"/>
          <p:nvPr>
            <p:ph type="body" sz="quarter" idx="1"/>
          </p:nvPr>
        </p:nvSpPr>
        <p:spPr>
          <a:xfrm>
            <a:off x="5051648" y="2019300"/>
            <a:ext cx="3105448" cy="1508125"/>
          </a:xfrm>
          <a:prstGeom prst="rect">
            <a:avLst/>
          </a:prstGeom>
          <a:solidFill>
            <a:schemeClr val="accent4">
              <a:hueOff val="366961"/>
              <a:satOff val="4172"/>
              <a:lumOff val="11129"/>
            </a:schemeClr>
          </a:solidFill>
        </p:spPr>
        <p:txBody>
          <a:bodyPr/>
          <a:lstStyle>
            <a:lvl1pPr marL="0" indent="0">
              <a:buClrTx/>
              <a:buSzTx/>
              <a:buNone/>
              <a:defRPr sz="3000">
                <a:solidFill>
                  <a:schemeClr val="accent4">
                    <a:hueOff val="-1081314"/>
                    <a:satOff val="4338"/>
                    <a:lumOff val="-8931"/>
                  </a:schemeClr>
                </a:solidFill>
              </a:defRPr>
            </a:lvl1pPr>
          </a:lstStyle>
          <a:p>
            <a:pPr/>
            <a:r>
              <a:t>The use of memory in problem solving!</a:t>
            </a:r>
          </a:p>
        </p:txBody>
      </p:sp>
      <p:pic>
        <p:nvPicPr>
          <p:cNvPr id="1002" name="Image" descr="Image"/>
          <p:cNvPicPr>
            <a:picLocks noChangeAspect="1"/>
          </p:cNvPicPr>
          <p:nvPr/>
        </p:nvPicPr>
        <p:blipFill>
          <a:blip r:embed="rId6">
            <a:extLst/>
          </a:blip>
          <a:stretch>
            <a:fillRect/>
          </a:stretch>
        </p:blipFill>
        <p:spPr>
          <a:xfrm>
            <a:off x="76200" y="1181100"/>
            <a:ext cx="4774264" cy="3580698"/>
          </a:xfrm>
          <a:prstGeom prst="rect">
            <a:avLst/>
          </a:prstGeom>
          <a:ln w="12700"/>
        </p:spPr>
      </p:pic>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04"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005"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006"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007"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008"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009"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010"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011" name="Rectangle 2"/>
          <p:cNvSpPr txBox="1"/>
          <p:nvPr>
            <p:ph type="title"/>
          </p:nvPr>
        </p:nvSpPr>
        <p:spPr>
          <a:xfrm>
            <a:off x="457200" y="-225425"/>
            <a:ext cx="8229600" cy="1508125"/>
          </a:xfrm>
          <a:prstGeom prst="rect">
            <a:avLst/>
          </a:prstGeom>
        </p:spPr>
        <p:txBody>
          <a:bodyPr/>
          <a:lstStyle/>
          <a:p>
            <a:pPr/>
            <a:r>
              <a:t>Problem perception</a:t>
            </a:r>
          </a:p>
        </p:txBody>
      </p:sp>
      <p:sp>
        <p:nvSpPr>
          <p:cNvPr id="1012" name="Rectangle 3"/>
          <p:cNvSpPr txBox="1"/>
          <p:nvPr>
            <p:ph type="body" sz="half" idx="1"/>
          </p:nvPr>
        </p:nvSpPr>
        <p:spPr>
          <a:xfrm>
            <a:off x="113498" y="819792"/>
            <a:ext cx="4029789" cy="5218416"/>
          </a:xfrm>
          <a:prstGeom prst="rect">
            <a:avLst/>
          </a:prstGeom>
        </p:spPr>
        <p:txBody>
          <a:bodyPr/>
          <a:lstStyle/>
          <a:p>
            <a:pPr/>
            <a:r>
              <a:t>An important dimension of growing expertise is the development of a set of richer perceptual features for encoding problems.</a:t>
            </a:r>
          </a:p>
          <a:p>
            <a:pPr/>
            <a:r>
              <a:t>Chi, Feltovich, and Glaser (1981) studied categorisation of physics problems:</a:t>
            </a:r>
            <a:endParaRPr sz="2000"/>
          </a:p>
          <a:p>
            <a:pPr lvl="1"/>
            <a:r>
              <a:t>Experts shifted their classification from reliance on simple features to reliance on more complex (deeper) features.</a:t>
            </a:r>
          </a:p>
        </p:txBody>
      </p:sp>
      <p:pic>
        <p:nvPicPr>
          <p:cNvPr id="1013" name="Image" descr="Image"/>
          <p:cNvPicPr>
            <a:picLocks noChangeAspect="1"/>
          </p:cNvPicPr>
          <p:nvPr/>
        </p:nvPicPr>
        <p:blipFill>
          <a:blip r:embed="rId6">
            <a:extLst/>
          </a:blip>
          <a:srcRect l="0" t="0" r="51547" b="0"/>
          <a:stretch>
            <a:fillRect/>
          </a:stretch>
        </p:blipFill>
        <p:spPr>
          <a:xfrm>
            <a:off x="4083446" y="1121469"/>
            <a:ext cx="2896459" cy="4102897"/>
          </a:xfrm>
          <a:prstGeom prst="rect">
            <a:avLst/>
          </a:prstGeom>
          <a:ln w="38100">
            <a:solidFill>
              <a:schemeClr val="accent4">
                <a:hueOff val="-1081314"/>
                <a:satOff val="4338"/>
                <a:lumOff val="-8931"/>
              </a:schemeClr>
            </a:solidFill>
          </a:ln>
        </p:spPr>
      </p:pic>
      <p:pic>
        <p:nvPicPr>
          <p:cNvPr id="1014" name="Image" descr="Image"/>
          <p:cNvPicPr>
            <a:picLocks noChangeAspect="1"/>
          </p:cNvPicPr>
          <p:nvPr/>
        </p:nvPicPr>
        <p:blipFill>
          <a:blip r:embed="rId6">
            <a:extLst/>
          </a:blip>
          <a:srcRect l="51188" t="0" r="0" b="0"/>
          <a:stretch>
            <a:fillRect/>
          </a:stretch>
        </p:blipFill>
        <p:spPr>
          <a:xfrm>
            <a:off x="6235700" y="2561828"/>
            <a:ext cx="2917921" cy="4102897"/>
          </a:xfrm>
          <a:prstGeom prst="rect">
            <a:avLst/>
          </a:prstGeom>
          <a:ln w="38100">
            <a:solidFill>
              <a:schemeClr val="accent4">
                <a:hueOff val="-1081314"/>
                <a:satOff val="4338"/>
                <a:lumOff val="-8931"/>
              </a:schemeClr>
            </a:solidFill>
          </a:ln>
        </p:spPr>
      </p:pic>
      <p:sp>
        <p:nvSpPr>
          <p:cNvPr id="1015" name="(Goldstein &amp; van Hoof 2021, p. 394)"/>
          <p:cNvSpPr txBox="1"/>
          <p:nvPr/>
        </p:nvSpPr>
        <p:spPr>
          <a:xfrm>
            <a:off x="5769193" y="791467"/>
            <a:ext cx="3396814" cy="3235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394)</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17"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1018"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1019"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020"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1021"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1022"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1023"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1024" name="Problem solving as a process"/>
          <p:cNvSpPr txBox="1"/>
          <p:nvPr>
            <p:ph type="title"/>
          </p:nvPr>
        </p:nvSpPr>
        <p:spPr>
          <a:xfrm>
            <a:off x="-985838" y="79374"/>
            <a:ext cx="8229601" cy="1508126"/>
          </a:xfrm>
          <a:prstGeom prst="rect">
            <a:avLst/>
          </a:prstGeom>
        </p:spPr>
        <p:txBody>
          <a:bodyPr/>
          <a:lstStyle/>
          <a:p>
            <a:pPr/>
            <a:r>
              <a:t>Problem solving as a process</a:t>
            </a:r>
          </a:p>
        </p:txBody>
      </p:sp>
      <p:sp>
        <p:nvSpPr>
          <p:cNvPr id="1025" name="Double-click to edit"/>
          <p:cNvSpPr txBox="1"/>
          <p:nvPr>
            <p:ph type="body" idx="1"/>
          </p:nvPr>
        </p:nvSpPr>
        <p:spPr>
          <a:prstGeom prst="rect">
            <a:avLst/>
          </a:prstGeom>
        </p:spPr>
        <p:txBody>
          <a:bodyPr/>
          <a:lstStyle/>
          <a:p>
            <a:pPr/>
          </a:p>
        </p:txBody>
      </p:sp>
      <p:pic>
        <p:nvPicPr>
          <p:cNvPr id="1026" name="Image" descr="Image"/>
          <p:cNvPicPr>
            <a:picLocks noChangeAspect="1"/>
          </p:cNvPicPr>
          <p:nvPr/>
        </p:nvPicPr>
        <p:blipFill>
          <a:blip r:embed="rId6">
            <a:extLst/>
          </a:blip>
          <a:srcRect l="0" t="0" r="0" b="27913"/>
          <a:stretch>
            <a:fillRect/>
          </a:stretch>
        </p:blipFill>
        <p:spPr>
          <a:xfrm>
            <a:off x="-63063" y="1066800"/>
            <a:ext cx="4635063" cy="4943727"/>
          </a:xfrm>
          <a:prstGeom prst="rect">
            <a:avLst/>
          </a:prstGeom>
          <a:ln w="12700"/>
        </p:spPr>
      </p:pic>
      <p:pic>
        <p:nvPicPr>
          <p:cNvPr id="1027" name="Image" descr="Image"/>
          <p:cNvPicPr>
            <a:picLocks noChangeAspect="1"/>
          </p:cNvPicPr>
          <p:nvPr/>
        </p:nvPicPr>
        <p:blipFill>
          <a:blip r:embed="rId6">
            <a:extLst/>
          </a:blip>
          <a:srcRect l="0" t="74327" r="0" b="0"/>
          <a:stretch>
            <a:fillRect/>
          </a:stretch>
        </p:blipFill>
        <p:spPr>
          <a:xfrm>
            <a:off x="4370585" y="2290693"/>
            <a:ext cx="4635063" cy="1760607"/>
          </a:xfrm>
          <a:prstGeom prst="rect">
            <a:avLst/>
          </a:prstGeom>
          <a:ln w="12700"/>
        </p:spPr>
      </p:pic>
      <p:sp>
        <p:nvSpPr>
          <p:cNvPr id="1028" name="(Goldstein &amp; van Hoof 2021, p. 398)"/>
          <p:cNvSpPr txBox="1"/>
          <p:nvPr/>
        </p:nvSpPr>
        <p:spPr>
          <a:xfrm>
            <a:off x="5388193" y="5693667"/>
            <a:ext cx="3396814" cy="3235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398)</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30"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1031"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1032"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033"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1034"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1035"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1036"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1037" name="Individual differences in problem solving"/>
          <p:cNvSpPr txBox="1"/>
          <p:nvPr>
            <p:ph type="title"/>
          </p:nvPr>
        </p:nvSpPr>
        <p:spPr>
          <a:prstGeom prst="rect">
            <a:avLst/>
          </a:prstGeom>
        </p:spPr>
        <p:txBody>
          <a:bodyPr/>
          <a:lstStyle/>
          <a:p>
            <a:pPr/>
            <a:r>
              <a:t>Individual differences in problem solving</a:t>
            </a:r>
          </a:p>
        </p:txBody>
      </p:sp>
      <p:sp>
        <p:nvSpPr>
          <p:cNvPr id="1038" name="Problem solving influenced by…"/>
          <p:cNvSpPr txBox="1"/>
          <p:nvPr>
            <p:ph type="body" idx="1"/>
          </p:nvPr>
        </p:nvSpPr>
        <p:spPr>
          <a:xfrm>
            <a:off x="457200" y="1231900"/>
            <a:ext cx="8229600" cy="5257800"/>
          </a:xfrm>
          <a:prstGeom prst="rect">
            <a:avLst/>
          </a:prstGeom>
        </p:spPr>
        <p:txBody>
          <a:bodyPr/>
          <a:lstStyle/>
          <a:p>
            <a:pPr/>
            <a:r>
              <a:t>Problem solving influenced by</a:t>
            </a:r>
          </a:p>
          <a:p>
            <a:pPr lvl="1"/>
            <a:r>
              <a:t>Context (walking, cues, mood)</a:t>
            </a:r>
          </a:p>
          <a:p>
            <a:pPr lvl="1"/>
            <a:r>
              <a:t>Expertise (Memory)</a:t>
            </a:r>
          </a:p>
          <a:p>
            <a:pPr lvl="1"/>
            <a:r>
              <a:t>Openness to experience (personality trait)</a:t>
            </a:r>
          </a:p>
          <a:p>
            <a:pPr lvl="1"/>
            <a:r>
              <a:t>General cognitive abilities (IQ) </a:t>
            </a:r>
          </a:p>
        </p:txBody>
      </p:sp>
      <p:sp>
        <p:nvSpPr>
          <p:cNvPr id="1039" name="(Goldstein &amp; van Hoof 2021, p. 398-)"/>
          <p:cNvSpPr txBox="1"/>
          <p:nvPr/>
        </p:nvSpPr>
        <p:spPr>
          <a:xfrm>
            <a:off x="5388193" y="5693667"/>
            <a:ext cx="3464481" cy="3235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398-)</a:t>
            </a:r>
          </a:p>
        </p:txBody>
      </p:sp>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1"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1042"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1043"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044"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1045"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1046"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1047"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1048" name="Double-click to edit"/>
          <p:cNvSpPr txBox="1"/>
          <p:nvPr>
            <p:ph type="title"/>
          </p:nvPr>
        </p:nvSpPr>
        <p:spPr>
          <a:prstGeom prst="rect">
            <a:avLst/>
          </a:prstGeom>
        </p:spPr>
        <p:txBody>
          <a:bodyPr/>
          <a:lstStyle/>
          <a:p>
            <a:pPr/>
          </a:p>
        </p:txBody>
      </p:sp>
      <p:pic>
        <p:nvPicPr>
          <p:cNvPr id="1049" name="Image" descr="Image"/>
          <p:cNvPicPr>
            <a:picLocks noChangeAspect="1"/>
          </p:cNvPicPr>
          <p:nvPr/>
        </p:nvPicPr>
        <p:blipFill>
          <a:blip r:embed="rId6">
            <a:extLst/>
          </a:blip>
          <a:stretch>
            <a:fillRect/>
          </a:stretch>
        </p:blipFill>
        <p:spPr>
          <a:xfrm rot="20869297">
            <a:off x="-17463" y="19050"/>
            <a:ext cx="5699126" cy="2250986"/>
          </a:xfrm>
          <a:prstGeom prst="rect">
            <a:avLst/>
          </a:prstGeom>
          <a:ln w="12700"/>
          <a:effectLst>
            <a:outerShdw sx="100000" sy="100000" kx="0" ky="0" algn="b" rotWithShape="0" blurRad="114300" dist="63035" dir="3600000">
              <a:srgbClr val="000000">
                <a:alpha val="50000"/>
              </a:srgbClr>
            </a:outerShdw>
          </a:effectLst>
        </p:spPr>
      </p:pic>
      <p:pic>
        <p:nvPicPr>
          <p:cNvPr id="1050" name="Image" descr="Image"/>
          <p:cNvPicPr>
            <a:picLocks noChangeAspect="1"/>
          </p:cNvPicPr>
          <p:nvPr/>
        </p:nvPicPr>
        <p:blipFill>
          <a:blip r:embed="rId7">
            <a:extLst/>
          </a:blip>
          <a:stretch>
            <a:fillRect/>
          </a:stretch>
        </p:blipFill>
        <p:spPr>
          <a:xfrm>
            <a:off x="3724632" y="596900"/>
            <a:ext cx="5199254" cy="6110861"/>
          </a:xfrm>
          <a:prstGeom prst="rect">
            <a:avLst/>
          </a:prstGeom>
          <a:ln w="12700"/>
          <a:effectLst>
            <a:outerShdw sx="100000" sy="100000" kx="0" ky="0" algn="b" rotWithShape="0" blurRad="114300" dist="63035" dir="3600000">
              <a:srgbClr val="000000">
                <a:alpha val="50000"/>
              </a:srgbClr>
            </a:outerShdw>
          </a:effectLst>
        </p:spPr>
      </p:pic>
      <p:sp>
        <p:nvSpPr>
          <p:cNvPr id="1051" name="Many tasks correlate with visuospatial working memory: General cognitive ability"/>
          <p:cNvSpPr txBox="1"/>
          <p:nvPr>
            <p:ph type="body" sz="quarter" idx="1"/>
          </p:nvPr>
        </p:nvSpPr>
        <p:spPr>
          <a:xfrm>
            <a:off x="212948" y="2961767"/>
            <a:ext cx="3374159" cy="2649702"/>
          </a:xfrm>
          <a:prstGeom prst="rect">
            <a:avLst/>
          </a:prstGeom>
          <a:solidFill>
            <a:schemeClr val="accent4">
              <a:hueOff val="366961"/>
              <a:satOff val="4172"/>
              <a:lumOff val="11129"/>
            </a:schemeClr>
          </a:solidFill>
          <a:effectLst>
            <a:outerShdw sx="100000" sy="100000" kx="0" ky="0" algn="b" rotWithShape="0" blurRad="114300" dist="63035" dir="3600000">
              <a:srgbClr val="000000">
                <a:alpha val="50000"/>
              </a:srgbClr>
            </a:outerShdw>
          </a:effectLst>
        </p:spPr>
        <p:txBody>
          <a:bodyPr/>
          <a:lstStyle>
            <a:lvl1pPr marL="0" marR="40639" indent="0">
              <a:buClrTx/>
              <a:buSzTx/>
              <a:buNone/>
              <a:defRPr sz="3000">
                <a:solidFill>
                  <a:schemeClr val="accent4">
                    <a:hueOff val="-1081314"/>
                    <a:satOff val="4338"/>
                    <a:lumOff val="-8931"/>
                  </a:schemeClr>
                </a:solidFill>
              </a:defRPr>
            </a:lvl1pPr>
          </a:lstStyle>
          <a:p>
            <a:pPr/>
            <a:r>
              <a:t>Many tasks correlate with visuospatial working memory: General cognitive ability</a:t>
            </a:r>
          </a:p>
        </p:txBody>
      </p:sp>
      <p:sp>
        <p:nvSpPr>
          <p:cNvPr id="1052" name="Rectangle"/>
          <p:cNvSpPr/>
          <p:nvPr/>
        </p:nvSpPr>
        <p:spPr>
          <a:xfrm>
            <a:off x="7772400" y="711200"/>
            <a:ext cx="429807" cy="4305529"/>
          </a:xfrm>
          <a:prstGeom prst="rect">
            <a:avLst/>
          </a:prstGeom>
          <a:solidFill>
            <a:schemeClr val="accent4">
              <a:hueOff val="-1081314"/>
              <a:satOff val="4338"/>
              <a:lumOff val="-8931"/>
              <a:alpha val="32593"/>
            </a:schemeClr>
          </a:solidFill>
          <a:ln w="12700">
            <a:miter lim="400000"/>
          </a:ln>
        </p:spPr>
        <p:txBody>
          <a:bodyPr lIns="50800" tIns="50800" rIns="50800" bIns="50800" anchor="ctr"/>
          <a:lstStyle/>
          <a:p>
            <a:pPr/>
          </a:p>
        </p:txBody>
      </p:sp>
      <p:sp>
        <p:nvSpPr>
          <p:cNvPr id="1053" name="Rectangle"/>
          <p:cNvSpPr/>
          <p:nvPr/>
        </p:nvSpPr>
        <p:spPr>
          <a:xfrm>
            <a:off x="3771900" y="4730978"/>
            <a:ext cx="5104718" cy="278049"/>
          </a:xfrm>
          <a:prstGeom prst="rect">
            <a:avLst/>
          </a:prstGeom>
          <a:solidFill>
            <a:schemeClr val="accent4">
              <a:hueOff val="-1081314"/>
              <a:satOff val="4338"/>
              <a:lumOff val="-8931"/>
              <a:alpha val="32593"/>
            </a:schemeClr>
          </a:solidFill>
          <a:ln w="12700">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55"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056"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057"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058"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059"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060"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061"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062" name="Problem solving: Summary"/>
          <p:cNvSpPr txBox="1"/>
          <p:nvPr>
            <p:ph type="title"/>
          </p:nvPr>
        </p:nvSpPr>
        <p:spPr>
          <a:prstGeom prst="rect">
            <a:avLst/>
          </a:prstGeom>
        </p:spPr>
        <p:txBody>
          <a:bodyPr/>
          <a:lstStyle/>
          <a:p>
            <a:pPr/>
            <a:r>
              <a:t>Problem solving: Summary</a:t>
            </a:r>
          </a:p>
        </p:txBody>
      </p:sp>
      <p:sp>
        <p:nvSpPr>
          <p:cNvPr id="1063" name="A problem is when there is an obstacle between the present state and the goal state…"/>
          <p:cNvSpPr txBox="1"/>
          <p:nvPr>
            <p:ph type="body" idx="1"/>
          </p:nvPr>
        </p:nvSpPr>
        <p:spPr>
          <a:xfrm>
            <a:off x="3794728" y="1104900"/>
            <a:ext cx="5166359" cy="4890740"/>
          </a:xfrm>
          <a:prstGeom prst="rect">
            <a:avLst/>
          </a:prstGeom>
          <a:solidFill>
            <a:schemeClr val="accent4">
              <a:hueOff val="366961"/>
              <a:satOff val="4172"/>
              <a:lumOff val="11129"/>
            </a:schemeClr>
          </a:solidFill>
          <a:effectLst>
            <a:outerShdw sx="100000" sy="100000" kx="0" ky="0" algn="b" rotWithShape="0" blurRad="63500" dist="25400" dir="5400000">
              <a:srgbClr val="000000">
                <a:alpha val="50000"/>
              </a:srgbClr>
            </a:outerShdw>
          </a:effectLst>
        </p:spPr>
        <p:txBody>
          <a:bodyPr>
            <a:normAutofit fontScale="100000" lnSpcReduction="0"/>
          </a:bodyPr>
          <a:lstStyle/>
          <a:p>
            <a:pPr marL="295325" marR="31292" indent="-264032" defTabSz="704087">
              <a:spcBef>
                <a:spcPts val="400"/>
              </a:spcBef>
              <a:defRPr sz="1386"/>
            </a:pPr>
            <a:r>
              <a:t>A </a:t>
            </a:r>
            <a:r>
              <a:rPr>
                <a:solidFill>
                  <a:schemeClr val="accent3">
                    <a:hueOff val="914337"/>
                    <a:satOff val="31515"/>
                    <a:lumOff val="-30790"/>
                  </a:schemeClr>
                </a:solidFill>
              </a:rPr>
              <a:t>problem</a:t>
            </a:r>
            <a:r>
              <a:t> is when there is an obstacle between the present state and the goal state</a:t>
            </a:r>
          </a:p>
          <a:p>
            <a:pPr marL="295325" marR="31292" indent="-264032" defTabSz="704087">
              <a:spcBef>
                <a:spcPts val="400"/>
              </a:spcBef>
              <a:defRPr sz="1386"/>
            </a:pPr>
            <a:r>
              <a:rPr i="1">
                <a:solidFill>
                  <a:schemeClr val="accent3">
                    <a:hueOff val="914337"/>
                    <a:satOff val="31515"/>
                    <a:lumOff val="-30790"/>
                  </a:schemeClr>
                </a:solidFill>
              </a:rPr>
              <a:t>Restructuring</a:t>
            </a:r>
            <a:r>
              <a:t> and </a:t>
            </a:r>
            <a:r>
              <a:rPr i="1">
                <a:solidFill>
                  <a:schemeClr val="accent3">
                    <a:hueOff val="914337"/>
                    <a:satOff val="31515"/>
                    <a:lumOff val="-30790"/>
                  </a:schemeClr>
                </a:solidFill>
              </a:rPr>
              <a:t>fixation</a:t>
            </a:r>
            <a:r>
              <a:t> are linked to finding solutions by framing them differently or dividing them up into smaller parts or failing to do so, due to prior knowledge</a:t>
            </a:r>
          </a:p>
          <a:p>
            <a:pPr marL="295325" marR="31292" indent="-264032" defTabSz="704087">
              <a:spcBef>
                <a:spcPts val="400"/>
              </a:spcBef>
              <a:defRPr sz="1386"/>
            </a:pPr>
            <a:r>
              <a:rPr i="1">
                <a:solidFill>
                  <a:schemeClr val="accent3">
                    <a:hueOff val="914337"/>
                    <a:satOff val="31515"/>
                    <a:lumOff val="-30790"/>
                  </a:schemeClr>
                </a:solidFill>
              </a:rPr>
              <a:t>insight</a:t>
            </a:r>
            <a:r>
              <a:rPr>
                <a:solidFill>
                  <a:schemeClr val="accent3">
                    <a:hueOff val="914337"/>
                    <a:satOff val="31515"/>
                    <a:lumOff val="-30790"/>
                  </a:schemeClr>
                </a:solidFill>
              </a:rPr>
              <a:t> </a:t>
            </a:r>
            <a:r>
              <a:t>is the sudden realisation of the solution</a:t>
            </a:r>
          </a:p>
          <a:p>
            <a:pPr marL="295325" marR="31292" indent="-264032" defTabSz="704087">
              <a:spcBef>
                <a:spcPts val="400"/>
              </a:spcBef>
              <a:defRPr sz="1386"/>
            </a:pPr>
            <a:r>
              <a:rPr i="1">
                <a:solidFill>
                  <a:schemeClr val="accent3">
                    <a:hueOff val="914337"/>
                    <a:satOff val="31515"/>
                    <a:lumOff val="-30790"/>
                  </a:schemeClr>
                </a:solidFill>
              </a:rPr>
              <a:t>problem space</a:t>
            </a:r>
            <a:r>
              <a:t> with </a:t>
            </a:r>
            <a:r>
              <a:rPr i="1">
                <a:solidFill>
                  <a:schemeClr val="accent3">
                    <a:hueOff val="914337"/>
                    <a:satOff val="31515"/>
                    <a:lumOff val="-30790"/>
                  </a:schemeClr>
                </a:solidFill>
              </a:rPr>
              <a:t>states</a:t>
            </a:r>
            <a:r>
              <a:t> and </a:t>
            </a:r>
            <a:r>
              <a:rPr i="1">
                <a:solidFill>
                  <a:schemeClr val="accent3">
                    <a:hueOff val="914337"/>
                    <a:satOff val="31515"/>
                    <a:lumOff val="-30790"/>
                  </a:schemeClr>
                </a:solidFill>
              </a:rPr>
              <a:t>operators </a:t>
            </a:r>
            <a:r>
              <a:t>yield an algorithmic approach to problem solving?</a:t>
            </a:r>
          </a:p>
          <a:p>
            <a:pPr marL="295325" marR="31292" indent="-264032" defTabSz="704087">
              <a:spcBef>
                <a:spcPts val="400"/>
              </a:spcBef>
              <a:defRPr sz="1386"/>
            </a:pPr>
            <a:r>
              <a:t>In </a:t>
            </a:r>
            <a:r>
              <a:rPr i="1">
                <a:solidFill>
                  <a:schemeClr val="accent3">
                    <a:hueOff val="914337"/>
                    <a:satOff val="31515"/>
                    <a:lumOff val="-30790"/>
                  </a:schemeClr>
                </a:solidFill>
              </a:rPr>
              <a:t>means-end analysis</a:t>
            </a:r>
            <a:r>
              <a:t> we find subgoals to get us closer to solving the problem (find bucket to get water).</a:t>
            </a:r>
          </a:p>
          <a:p>
            <a:pPr marL="295325" marR="31292" indent="-264032" defTabSz="704087">
              <a:spcBef>
                <a:spcPts val="400"/>
              </a:spcBef>
              <a:defRPr sz="1386"/>
            </a:pPr>
            <a:r>
              <a:t>Structures from one problem domain may be applied to other domains. This is </a:t>
            </a:r>
            <a:r>
              <a:rPr i="1">
                <a:solidFill>
                  <a:schemeClr val="accent3">
                    <a:hueOff val="914337"/>
                    <a:satOff val="31515"/>
                    <a:lumOff val="-30790"/>
                  </a:schemeClr>
                </a:solidFill>
              </a:rPr>
              <a:t>analogy</a:t>
            </a:r>
            <a:r>
              <a:t> </a:t>
            </a:r>
          </a:p>
          <a:p>
            <a:pPr marL="295325" marR="31292" indent="-264032" defTabSz="704087">
              <a:spcBef>
                <a:spcPts val="400"/>
              </a:spcBef>
              <a:defRPr sz="1386"/>
            </a:pPr>
            <a:r>
              <a:rPr i="1">
                <a:solidFill>
                  <a:schemeClr val="accent3">
                    <a:hueOff val="914337"/>
                    <a:satOff val="31515"/>
                    <a:lumOff val="-30790"/>
                  </a:schemeClr>
                </a:solidFill>
              </a:rPr>
              <a:t>Expertise</a:t>
            </a:r>
            <a:r>
              <a:t> is stored in long-term knowledge, both procedural, semantic and episodic. This changes the way we perceive and process problems (which involves working-memory)</a:t>
            </a:r>
          </a:p>
          <a:p>
            <a:pPr marL="295325" marR="31292" indent="-264032" defTabSz="704087">
              <a:spcBef>
                <a:spcPts val="400"/>
              </a:spcBef>
              <a:defRPr sz="1386"/>
            </a:pPr>
            <a:r>
              <a:rPr i="1">
                <a:solidFill>
                  <a:schemeClr val="accent3">
                    <a:hueOff val="914337"/>
                    <a:satOff val="31515"/>
                    <a:lumOff val="-30790"/>
                  </a:schemeClr>
                </a:solidFill>
              </a:rPr>
              <a:t>Creativity</a:t>
            </a:r>
            <a:r>
              <a:t> is the ability to linke hitherto non-linked domains of knowledge. Since expertise increases knowledge, it facilitates creativity, but may also evoke fixation.</a:t>
            </a:r>
          </a:p>
          <a:p>
            <a:pPr marL="295325" marR="31292" indent="-264032" defTabSz="704087">
              <a:spcBef>
                <a:spcPts val="400"/>
              </a:spcBef>
              <a:defRPr sz="1386"/>
            </a:pPr>
            <a:r>
              <a:rPr i="1">
                <a:solidFill>
                  <a:schemeClr val="accent3">
                    <a:hueOff val="914337"/>
                    <a:satOff val="31515"/>
                    <a:lumOff val="-30790"/>
                  </a:schemeClr>
                </a:solidFill>
              </a:rPr>
              <a:t>Grossnickle et al. 2016:</a:t>
            </a:r>
            <a:r>
              <a:t> Data shows that ability in different kinds of problem solving are correlated. May be due to general cognitive ability, a.k.a. intelligence.</a:t>
            </a:r>
          </a:p>
        </p:txBody>
      </p:sp>
      <p:sp>
        <p:nvSpPr>
          <p:cNvPr id="1064" name="What is a problem?…"/>
          <p:cNvSpPr txBox="1"/>
          <p:nvPr/>
        </p:nvSpPr>
        <p:spPr>
          <a:xfrm>
            <a:off x="132113" y="1130300"/>
            <a:ext cx="3527028" cy="2493826"/>
          </a:xfrm>
          <a:prstGeom prst="rect">
            <a:avLst/>
          </a:prstGeom>
          <a:solidFill>
            <a:srgbClr val="FFFFFF"/>
          </a:solidFill>
          <a:ln w="12700">
            <a:miter lim="400000"/>
          </a:ln>
          <a:effectLst>
            <a:outerShdw sx="100000" sy="100000" kx="0" ky="0" algn="b" rotWithShape="0" blurRad="63500" dist="25400" dir="5400000">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marL="176428" marR="18694" indent="-157734" defTabSz="420623">
              <a:spcBef>
                <a:spcPts val="200"/>
              </a:spcBef>
              <a:buClr>
                <a:srgbClr val="0069D9"/>
              </a:buClr>
              <a:buSzPct val="125000"/>
              <a:buChar char="•"/>
              <a:defRPr sz="828"/>
            </a:pPr>
            <a:r>
              <a:t>What is a problem?</a:t>
            </a:r>
          </a:p>
          <a:p>
            <a:pPr marL="176428" marR="18694" indent="-157734" defTabSz="420623">
              <a:spcBef>
                <a:spcPts val="200"/>
              </a:spcBef>
              <a:buClr>
                <a:srgbClr val="0069D9"/>
              </a:buClr>
              <a:buSzPct val="125000"/>
              <a:buChar char="•"/>
              <a:defRPr sz="828"/>
            </a:pPr>
            <a:r>
              <a:t>The gestalt psychologists talk about </a:t>
            </a:r>
            <a:r>
              <a:rPr i="1">
                <a:solidFill>
                  <a:schemeClr val="accent3">
                    <a:hueOff val="914337"/>
                    <a:satOff val="31515"/>
                    <a:lumOff val="-30790"/>
                  </a:schemeClr>
                </a:solidFill>
              </a:rPr>
              <a:t>restructuring</a:t>
            </a:r>
            <a:r>
              <a:rPr i="1"/>
              <a:t>,</a:t>
            </a:r>
            <a:r>
              <a:t> </a:t>
            </a:r>
            <a:r>
              <a:rPr i="1">
                <a:solidFill>
                  <a:schemeClr val="accent3">
                    <a:hueOff val="914337"/>
                    <a:satOff val="31515"/>
                    <a:lumOff val="-30790"/>
                  </a:schemeClr>
                </a:solidFill>
              </a:rPr>
              <a:t>insight </a:t>
            </a:r>
            <a:r>
              <a:t>and </a:t>
            </a:r>
            <a:r>
              <a:rPr i="1">
                <a:solidFill>
                  <a:schemeClr val="accent3">
                    <a:hueOff val="914337"/>
                    <a:satOff val="31515"/>
                    <a:lumOff val="-30790"/>
                  </a:schemeClr>
                </a:solidFill>
              </a:rPr>
              <a:t>fixation</a:t>
            </a:r>
            <a:r>
              <a:t>. What do they mean and what are the examples?</a:t>
            </a:r>
          </a:p>
          <a:p>
            <a:pPr marL="176428" marR="18694" indent="-157734" defTabSz="420623">
              <a:spcBef>
                <a:spcPts val="200"/>
              </a:spcBef>
              <a:buClr>
                <a:srgbClr val="0069D9"/>
              </a:buClr>
              <a:buSzPct val="125000"/>
              <a:buChar char="•"/>
              <a:defRPr sz="828"/>
            </a:pPr>
            <a:r>
              <a:t>The information-processing approach describes problem solving in terms of a </a:t>
            </a:r>
            <a:r>
              <a:rPr i="1">
                <a:solidFill>
                  <a:schemeClr val="accent3">
                    <a:hueOff val="914337"/>
                    <a:satOff val="31515"/>
                    <a:lumOff val="-30790"/>
                  </a:schemeClr>
                </a:solidFill>
              </a:rPr>
              <a:t>problem space</a:t>
            </a:r>
            <a:r>
              <a:t> with </a:t>
            </a:r>
            <a:r>
              <a:rPr i="1">
                <a:solidFill>
                  <a:schemeClr val="accent3">
                    <a:hueOff val="914337"/>
                    <a:satOff val="31515"/>
                    <a:lumOff val="-30790"/>
                  </a:schemeClr>
                </a:solidFill>
              </a:rPr>
              <a:t>states</a:t>
            </a:r>
            <a:r>
              <a:t> and </a:t>
            </a:r>
            <a:r>
              <a:rPr i="1">
                <a:solidFill>
                  <a:schemeClr val="accent3">
                    <a:hueOff val="914337"/>
                    <a:satOff val="31515"/>
                    <a:lumOff val="-30790"/>
                  </a:schemeClr>
                </a:solidFill>
              </a:rPr>
              <a:t>operators</a:t>
            </a:r>
            <a:r>
              <a:t>. What are those?</a:t>
            </a:r>
          </a:p>
          <a:p>
            <a:pPr marL="176428" marR="18694" indent="-157734" defTabSz="420623">
              <a:spcBef>
                <a:spcPts val="200"/>
              </a:spcBef>
              <a:buClr>
                <a:srgbClr val="0069D9"/>
              </a:buClr>
              <a:buSzPct val="125000"/>
              <a:buChar char="•"/>
              <a:defRPr sz="828"/>
            </a:pPr>
            <a:r>
              <a:t>What is a </a:t>
            </a:r>
            <a:r>
              <a:rPr i="1">
                <a:solidFill>
                  <a:schemeClr val="accent3">
                    <a:hueOff val="914337"/>
                    <a:satOff val="31515"/>
                    <a:lumOff val="-30790"/>
                  </a:schemeClr>
                </a:solidFill>
              </a:rPr>
              <a:t>means-end analysis</a:t>
            </a:r>
            <a:r>
              <a:t>?</a:t>
            </a:r>
          </a:p>
          <a:p>
            <a:pPr marL="176428" marR="18694" indent="-157734" defTabSz="420623">
              <a:spcBef>
                <a:spcPts val="200"/>
              </a:spcBef>
              <a:buClr>
                <a:srgbClr val="0069D9"/>
              </a:buClr>
              <a:buSzPct val="125000"/>
              <a:buChar char="•"/>
              <a:defRPr sz="828"/>
            </a:pPr>
            <a:r>
              <a:t>What is an </a:t>
            </a:r>
            <a:r>
              <a:rPr i="1">
                <a:solidFill>
                  <a:schemeClr val="accent3">
                    <a:hueOff val="914337"/>
                    <a:satOff val="31515"/>
                    <a:lumOff val="-30790"/>
                  </a:schemeClr>
                </a:solidFill>
              </a:rPr>
              <a:t>analogy</a:t>
            </a:r>
            <a:r>
              <a:t> and how may it facilitate problem solving</a:t>
            </a:r>
          </a:p>
          <a:p>
            <a:pPr marL="176428" marR="18694" indent="-157734" defTabSz="420623">
              <a:spcBef>
                <a:spcPts val="200"/>
              </a:spcBef>
              <a:buClr>
                <a:srgbClr val="0069D9"/>
              </a:buClr>
              <a:buSzPct val="125000"/>
              <a:buChar char="•"/>
              <a:defRPr sz="828"/>
            </a:pPr>
            <a:r>
              <a:rPr i="1">
                <a:solidFill>
                  <a:schemeClr val="accent3">
                    <a:hueOff val="914337"/>
                    <a:satOff val="31515"/>
                    <a:lumOff val="-30790"/>
                  </a:schemeClr>
                </a:solidFill>
              </a:rPr>
              <a:t>Expertise</a:t>
            </a:r>
            <a:r>
              <a:t> changes problem solving. Can your rephrase the notion of expertise using memory concepts?</a:t>
            </a:r>
          </a:p>
          <a:p>
            <a:pPr marL="176428" marR="18694" indent="-157734" defTabSz="420623">
              <a:spcBef>
                <a:spcPts val="200"/>
              </a:spcBef>
              <a:buClr>
                <a:srgbClr val="0069D9"/>
              </a:buClr>
              <a:buSzPct val="125000"/>
              <a:buChar char="•"/>
              <a:defRPr sz="828"/>
            </a:pPr>
            <a:r>
              <a:rPr i="1">
                <a:solidFill>
                  <a:schemeClr val="accent3">
                    <a:hueOff val="914337"/>
                    <a:satOff val="31515"/>
                    <a:lumOff val="-30790"/>
                  </a:schemeClr>
                </a:solidFill>
              </a:rPr>
              <a:t>Creativity</a:t>
            </a:r>
            <a:r>
              <a:t> is often good for problem solving. But how is creativity defined? Can it be linked to expertise and memory in both a positive and negative sense?</a:t>
            </a:r>
          </a:p>
          <a:p>
            <a:pPr marL="176428" marR="18694" indent="-157734" defTabSz="420623">
              <a:spcBef>
                <a:spcPts val="200"/>
              </a:spcBef>
              <a:buClr>
                <a:srgbClr val="0069D9"/>
              </a:buClr>
              <a:buSzPct val="125000"/>
              <a:buChar char="•"/>
              <a:defRPr sz="828"/>
            </a:pPr>
            <a:r>
              <a:rPr i="1">
                <a:solidFill>
                  <a:schemeClr val="accent3">
                    <a:hueOff val="914337"/>
                    <a:satOff val="31515"/>
                    <a:lumOff val="-30790"/>
                  </a:schemeClr>
                </a:solidFill>
              </a:rPr>
              <a:t>Grossnickle et al. 2016:</a:t>
            </a:r>
            <a:r>
              <a:t> </a:t>
            </a:r>
            <a:r>
              <a:rPr u="sng"/>
              <a:t>Don’t spend to long on this paper.</a:t>
            </a:r>
            <a:r>
              <a:t> Consider first the examples in appendix A. Then look at table 2 and see how many of these measures are correlated, especially with visuospatial working memory (VS-WMC).</a:t>
            </a:r>
          </a:p>
        </p:txBody>
      </p:sp>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66"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067"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068"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069"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070"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071"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072"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073" name="Additional slides…"/>
          <p:cNvSpPr txBox="1"/>
          <p:nvPr>
            <p:ph type="title"/>
          </p:nvPr>
        </p:nvSpPr>
        <p:spPr>
          <a:prstGeom prst="rect">
            <a:avLst/>
          </a:prstGeom>
        </p:spPr>
        <p:txBody>
          <a:bodyPr/>
          <a:lstStyle/>
          <a:p>
            <a:pPr/>
            <a:r>
              <a:t>Additional slides…</a:t>
            </a:r>
          </a:p>
        </p:txBody>
      </p:sp>
      <p:sp>
        <p:nvSpPr>
          <p:cNvPr id="1074" name="Double-click to edi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76"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077"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078"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079"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080"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081"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082"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083" name="Rectangle 2"/>
          <p:cNvSpPr txBox="1"/>
          <p:nvPr>
            <p:ph type="title"/>
          </p:nvPr>
        </p:nvSpPr>
        <p:spPr>
          <a:xfrm>
            <a:off x="457200" y="-73026"/>
            <a:ext cx="8229600" cy="1508126"/>
          </a:xfrm>
          <a:prstGeom prst="rect">
            <a:avLst/>
          </a:prstGeom>
        </p:spPr>
        <p:txBody>
          <a:bodyPr/>
          <a:lstStyle>
            <a:lvl1pPr marL="0" marR="0" defTabSz="457200">
              <a:defRPr sz="3400">
                <a:uFillTx/>
              </a:defRPr>
            </a:lvl1pPr>
          </a:lstStyle>
          <a:p>
            <a:pPr/>
            <a:r>
              <a:t>Functional Fixedness</a:t>
            </a:r>
          </a:p>
        </p:txBody>
      </p:sp>
      <p:sp>
        <p:nvSpPr>
          <p:cNvPr id="1084" name="Rectangle 3"/>
          <p:cNvSpPr txBox="1"/>
          <p:nvPr>
            <p:ph type="body" sz="half" idx="1"/>
          </p:nvPr>
        </p:nvSpPr>
        <p:spPr>
          <a:xfrm>
            <a:off x="172331" y="1079500"/>
            <a:ext cx="8799338" cy="2283967"/>
          </a:xfrm>
          <a:prstGeom prst="rect">
            <a:avLst/>
          </a:prstGeom>
        </p:spPr>
        <p:txBody>
          <a:bodyPr/>
          <a:lstStyle/>
          <a:p>
            <a:pPr lvl="1" marL="457200" indent="-457200">
              <a:spcBef>
                <a:spcPts val="700"/>
              </a:spcBef>
              <a:buClr>
                <a:srgbClr val="5BA2BC"/>
              </a:buClr>
              <a:buFont typeface="Arial"/>
              <a:defRPr sz="3000"/>
            </a:pPr>
            <a:r>
              <a:t>The tendency to represent objects as serving </a:t>
            </a:r>
            <a:r>
              <a:rPr i="1">
                <a:solidFill>
                  <a:schemeClr val="accent5">
                    <a:lumOff val="-29866"/>
                  </a:schemeClr>
                </a:solidFill>
              </a:rPr>
              <a:t>conventional</a:t>
            </a:r>
            <a:r>
              <a:t> problem-solving functions and thus failing to see that they can serve </a:t>
            </a:r>
            <a:r>
              <a:rPr i="1">
                <a:solidFill>
                  <a:schemeClr val="accent3">
                    <a:hueOff val="914337"/>
                    <a:satOff val="31515"/>
                    <a:lumOff val="-30790"/>
                  </a:schemeClr>
                </a:solidFill>
              </a:rPr>
              <a:t>novel </a:t>
            </a:r>
            <a:r>
              <a:t>functions</a:t>
            </a:r>
          </a:p>
        </p:txBody>
      </p:sp>
      <p:pic>
        <p:nvPicPr>
          <p:cNvPr id="1085" name="Figure 8.15Picture 2" descr="Figure 8.15Picture 2"/>
          <p:cNvPicPr>
            <a:picLocks noChangeAspect="1"/>
          </p:cNvPicPr>
          <p:nvPr/>
        </p:nvPicPr>
        <p:blipFill>
          <a:blip r:embed="rId6">
            <a:extLst/>
          </a:blip>
          <a:srcRect l="2113" t="3192" r="2113" b="3192"/>
          <a:stretch>
            <a:fillRect/>
          </a:stretch>
        </p:blipFill>
        <p:spPr>
          <a:xfrm>
            <a:off x="604154" y="2614789"/>
            <a:ext cx="4266563" cy="3109740"/>
          </a:xfrm>
          <a:prstGeom prst="rect">
            <a:avLst/>
          </a:prstGeom>
          <a:ln w="12700">
            <a:miter lim="400000"/>
          </a:ln>
          <a:effectLst>
            <a:outerShdw sx="100000" sy="100000" kx="0" ky="0" algn="b" rotWithShape="0" blurRad="63500" dist="25400" dir="5400000">
              <a:srgbClr val="000000">
                <a:alpha val="50000"/>
              </a:srgbClr>
            </a:outerShdw>
          </a:effectLst>
        </p:spPr>
      </p:pic>
      <p:sp>
        <p:nvSpPr>
          <p:cNvPr id="1086" name="The candle problem used by Duncker (1945) in a study of functional fixedness"/>
          <p:cNvSpPr txBox="1"/>
          <p:nvPr/>
        </p:nvSpPr>
        <p:spPr>
          <a:xfrm>
            <a:off x="4724400" y="4541690"/>
            <a:ext cx="4719264" cy="100727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L="0" indent="40640">
              <a:spcBef>
                <a:spcPts val="500"/>
              </a:spcBef>
              <a:buClr>
                <a:srgbClr val="0069D9"/>
              </a:buClr>
              <a:defRPr sz="2100">
                <a:solidFill>
                  <a:schemeClr val="accent3">
                    <a:hueOff val="914337"/>
                    <a:satOff val="31515"/>
                    <a:lumOff val="-30790"/>
                  </a:schemeClr>
                </a:solidFill>
              </a:defRPr>
            </a:lvl1pPr>
          </a:lstStyle>
          <a:p>
            <a:pPr/>
            <a:r>
              <a:t>The candle problem used by Duncker (1945) in a study of functional fixedness</a:t>
            </a:r>
          </a:p>
        </p:txBody>
      </p:sp>
      <p:sp>
        <p:nvSpPr>
          <p:cNvPr id="1087" name="(Goldstein &amp; van Hoof 2021, p. 375)"/>
          <p:cNvSpPr txBox="1"/>
          <p:nvPr/>
        </p:nvSpPr>
        <p:spPr>
          <a:xfrm>
            <a:off x="5142130" y="5695631"/>
            <a:ext cx="3396815"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375)</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Rectangle"/>
          <p:cNvSpPr/>
          <p:nvPr/>
        </p:nvSpPr>
        <p:spPr>
          <a:xfrm>
            <a:off x="1190625" y="6042025"/>
            <a:ext cx="7485063" cy="641351"/>
          </a:xfrm>
          <a:prstGeom prst="rect">
            <a:avLst/>
          </a:prstGeom>
          <a:solidFill>
            <a:srgbClr val="EBEBEB"/>
          </a:solidFill>
          <a:ln w="12700">
            <a:solidFill>
              <a:srgbClr val="0042AA"/>
            </a:solidFill>
            <a:miter lim="400000"/>
          </a:ln>
        </p:spPr>
        <p:txBody>
          <a:bodyPr lIns="50800" tIns="50800" rIns="50800" bIns="50800" anchor="ctr"/>
          <a:lstStyle/>
          <a:p>
            <a:pPr marL="40640" marR="40640">
              <a:defRPr sz="1600"/>
            </a:pPr>
          </a:p>
        </p:txBody>
      </p:sp>
      <p:pic>
        <p:nvPicPr>
          <p:cNvPr id="433" name="aas_c.png" descr="aas_c.png"/>
          <p:cNvPicPr>
            <a:picLocks noChangeAspect="0"/>
          </p:cNvPicPr>
          <p:nvPr/>
        </p:nvPicPr>
        <p:blipFill>
          <a:blip r:embed="rId2">
            <a:extLst/>
          </a:blip>
          <a:srcRect l="37881" t="0" r="24217" b="33779"/>
          <a:stretch>
            <a:fillRect/>
          </a:stretch>
        </p:blipFill>
        <p:spPr>
          <a:xfrm>
            <a:off x="5338762" y="6165850"/>
            <a:ext cx="385764" cy="387350"/>
          </a:xfrm>
          <a:prstGeom prst="rect">
            <a:avLst/>
          </a:prstGeom>
          <a:ln w="12700">
            <a:miter lim="400000"/>
          </a:ln>
        </p:spPr>
      </p:pic>
      <p:sp>
        <p:nvSpPr>
          <p:cNvPr id="434" name="Center of Functionally Integrative Neuroscience…"/>
          <p:cNvSpPr txBox="1"/>
          <p:nvPr/>
        </p:nvSpPr>
        <p:spPr>
          <a:xfrm>
            <a:off x="1217612" y="6165850"/>
            <a:ext cx="3822701" cy="381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50000"/>
              </a:lnSpc>
              <a:spcBef>
                <a:spcPts val="700"/>
              </a:spcBef>
              <a:buClr>
                <a:srgbClr val="000000"/>
              </a:buClr>
              <a:buFont typeface="Helvetica"/>
              <a:defRPr sz="900">
                <a:latin typeface="Helvetica"/>
                <a:ea typeface="Helvetica"/>
                <a:cs typeface="Helvetica"/>
                <a:sym typeface="Helvetica"/>
              </a:defRPr>
            </a:pPr>
            <a:r>
              <a:rPr sz="1100"/>
              <a:t>Center of Functionally Integrative Neuroscience</a:t>
            </a:r>
          </a:p>
          <a:p>
            <a:pPr marL="40640" marR="40640">
              <a:lnSpc>
                <a:spcPct val="50000"/>
              </a:lnSpc>
              <a:spcBef>
                <a:spcPts val="500"/>
              </a:spcBef>
              <a:buClr>
                <a:srgbClr val="FFFFFF"/>
              </a:buClr>
              <a:buFont typeface="Helvetica"/>
              <a:defRPr sz="8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435" name="CFIN spirallogo uden tekst-sorthvid.png" descr="CFIN spirallogo uden tekst-sorthvid.png"/>
          <p:cNvPicPr>
            <a:picLocks noChangeAspect="0"/>
          </p:cNvPicPr>
          <p:nvPr/>
        </p:nvPicPr>
        <p:blipFill>
          <a:blip r:embed="rId3">
            <a:extLst/>
          </a:blip>
          <a:stretch>
            <a:fillRect/>
          </a:stretch>
        </p:blipFill>
        <p:spPr>
          <a:xfrm>
            <a:off x="455612" y="6042025"/>
            <a:ext cx="655639" cy="641351"/>
          </a:xfrm>
          <a:prstGeom prst="rect">
            <a:avLst/>
          </a:prstGeom>
          <a:ln w="12700">
            <a:solidFill>
              <a:srgbClr val="0042AA"/>
            </a:solidFill>
            <a:miter lim="400000"/>
          </a:ln>
        </p:spPr>
      </p:pic>
      <p:pic>
        <p:nvPicPr>
          <p:cNvPr id="436" name="foo.png" descr="foo.png"/>
          <p:cNvPicPr>
            <a:picLocks noChangeAspect="0"/>
          </p:cNvPicPr>
          <p:nvPr/>
        </p:nvPicPr>
        <p:blipFill>
          <a:blip r:embed="rId4">
            <a:extLst/>
          </a:blip>
          <a:stretch>
            <a:fillRect/>
          </a:stretch>
        </p:blipFill>
        <p:spPr>
          <a:xfrm>
            <a:off x="4919662" y="6165850"/>
            <a:ext cx="371476" cy="371476"/>
          </a:xfrm>
          <a:prstGeom prst="rect">
            <a:avLst/>
          </a:prstGeom>
          <a:ln w="12700">
            <a:miter lim="400000"/>
          </a:ln>
        </p:spPr>
      </p:pic>
      <p:sp>
        <p:nvSpPr>
          <p:cNvPr id="437" name="Cognitive Science…"/>
          <p:cNvSpPr txBox="1"/>
          <p:nvPr/>
        </p:nvSpPr>
        <p:spPr>
          <a:xfrm>
            <a:off x="5957887" y="6165850"/>
            <a:ext cx="1765301" cy="3683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40640" marR="40640">
              <a:lnSpc>
                <a:spcPct val="80000"/>
              </a:lnSpc>
              <a:buClr>
                <a:srgbClr val="B73D2E"/>
              </a:buClr>
              <a:buFont typeface="Helvetica"/>
              <a:defRPr sz="11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marL="40640" marR="40640">
              <a:lnSpc>
                <a:spcPct val="80000"/>
              </a:lnSpc>
              <a:buClr>
                <a:srgbClr val="000000"/>
              </a:buClr>
              <a:buFont typeface="Helvetica"/>
              <a:defRPr sz="800">
                <a:latin typeface="Helvetica"/>
                <a:ea typeface="Helvetica"/>
                <a:cs typeface="Helvetica"/>
                <a:sym typeface="Helvetica"/>
              </a:defRPr>
            </a:pPr>
            <a:r>
              <a:t>Aarhus University</a:t>
            </a:r>
          </a:p>
        </p:txBody>
      </p:sp>
      <p:pic>
        <p:nvPicPr>
          <p:cNvPr id="438" name="logo-t-1a171b.pdf" descr="logo-t-1a171b.pdf"/>
          <p:cNvPicPr>
            <a:picLocks noChangeAspect="1"/>
          </p:cNvPicPr>
          <p:nvPr/>
        </p:nvPicPr>
        <p:blipFill>
          <a:blip r:embed="rId5">
            <a:extLst/>
          </a:blip>
          <a:srcRect l="0" t="0" r="81297" b="65130"/>
          <a:stretch>
            <a:fillRect/>
          </a:stretch>
        </p:blipFill>
        <p:spPr>
          <a:xfrm>
            <a:off x="7702921" y="6184381"/>
            <a:ext cx="669017" cy="382317"/>
          </a:xfrm>
          <a:prstGeom prst="rect">
            <a:avLst/>
          </a:prstGeom>
          <a:ln w="12700"/>
        </p:spPr>
      </p:pic>
      <p:sp>
        <p:nvSpPr>
          <p:cNvPr id="439" name="The modal model of memory"/>
          <p:cNvSpPr txBox="1"/>
          <p:nvPr>
            <p:ph type="title"/>
          </p:nvPr>
        </p:nvSpPr>
        <p:spPr>
          <a:prstGeom prst="rect">
            <a:avLst/>
          </a:prstGeom>
        </p:spPr>
        <p:txBody>
          <a:bodyPr/>
          <a:lstStyle/>
          <a:p>
            <a:pPr/>
            <a:r>
              <a:t>The modal model of memory</a:t>
            </a:r>
          </a:p>
        </p:txBody>
      </p:sp>
      <p:sp>
        <p:nvSpPr>
          <p:cNvPr id="440" name="Signals pass through sensory memory, are processed in short-term memory and stored in long-term memory"/>
          <p:cNvSpPr txBox="1"/>
          <p:nvPr>
            <p:ph type="body" sz="quarter" idx="1"/>
          </p:nvPr>
        </p:nvSpPr>
        <p:spPr>
          <a:xfrm>
            <a:off x="457200" y="4339188"/>
            <a:ext cx="8229600" cy="1360145"/>
          </a:xfrm>
          <a:prstGeom prst="rect">
            <a:avLst/>
          </a:prstGeom>
        </p:spPr>
        <p:txBody>
          <a:bodyPr/>
          <a:lstStyle/>
          <a:p>
            <a:pPr/>
            <a:r>
              <a:t>Signals pass through sensory memory, are processed in short-term memory and stored in long-term memory</a:t>
            </a:r>
          </a:p>
        </p:txBody>
      </p:sp>
      <p:pic>
        <p:nvPicPr>
          <p:cNvPr id="441" name="Image" descr="Image"/>
          <p:cNvPicPr>
            <a:picLocks noChangeAspect="1"/>
          </p:cNvPicPr>
          <p:nvPr/>
        </p:nvPicPr>
        <p:blipFill>
          <a:blip r:embed="rId6">
            <a:extLst/>
          </a:blip>
          <a:stretch>
            <a:fillRect/>
          </a:stretch>
        </p:blipFill>
        <p:spPr>
          <a:xfrm>
            <a:off x="818356" y="1198210"/>
            <a:ext cx="7507288" cy="2804635"/>
          </a:xfrm>
          <a:prstGeom prst="rect">
            <a:avLst/>
          </a:prstGeom>
          <a:ln w="12700"/>
          <a:effectLst>
            <a:outerShdw sx="100000" sy="100000" kx="0" ky="0" algn="b" rotWithShape="0" blurRad="101600" dist="57983" dir="3600000">
              <a:srgbClr val="000000">
                <a:alpha val="50000"/>
              </a:srgbClr>
            </a:outerShdw>
          </a:effectLst>
        </p:spPr>
      </p:pic>
      <p:sp>
        <p:nvSpPr>
          <p:cNvPr id="442" name="(Atkinson &amp; Shiffrin 1969; Goldstein &amp; van Hoof 2021, p. 127)"/>
          <p:cNvSpPr txBox="1"/>
          <p:nvPr/>
        </p:nvSpPr>
        <p:spPr>
          <a:xfrm>
            <a:off x="3172861" y="5705727"/>
            <a:ext cx="5674778" cy="3235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(Atkinson &amp; Shiffrin 1969; Goldstein &amp; van Hoof 2021, p. 127)</a:t>
            </a:r>
          </a:p>
        </p:txBody>
      </p:sp>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89"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090" name="aas_c.png" descr="aas_c.png"/>
          <p:cNvPicPr>
            <a:picLocks noChangeAspect="0"/>
          </p:cNvPicPr>
          <p:nvPr/>
        </p:nvPicPr>
        <p:blipFill>
          <a:blip r:embed="rId3">
            <a:extLst/>
          </a:blip>
          <a:srcRect l="37881" t="0" r="24217" b="33779"/>
          <a:stretch>
            <a:fillRect/>
          </a:stretch>
        </p:blipFill>
        <p:spPr>
          <a:xfrm>
            <a:off x="5338762" y="6165850"/>
            <a:ext cx="385763" cy="387350"/>
          </a:xfrm>
          <a:prstGeom prst="rect">
            <a:avLst/>
          </a:prstGeom>
          <a:ln w="12700">
            <a:miter lim="400000"/>
          </a:ln>
        </p:spPr>
      </p:pic>
      <p:sp>
        <p:nvSpPr>
          <p:cNvPr id="1091"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092" name="CFIN spirallogo uden tekst-sorthvid.png" descr="CFIN spirallogo uden tekst-sorthvid.png"/>
          <p:cNvPicPr>
            <a:picLocks noChangeAspect="0"/>
          </p:cNvPicPr>
          <p:nvPr/>
        </p:nvPicPr>
        <p:blipFill>
          <a:blip r:embed="rId4">
            <a:extLst/>
          </a:blip>
          <a:stretch>
            <a:fillRect/>
          </a:stretch>
        </p:blipFill>
        <p:spPr>
          <a:xfrm>
            <a:off x="455612" y="6042025"/>
            <a:ext cx="655638" cy="641350"/>
          </a:xfrm>
          <a:prstGeom prst="rect">
            <a:avLst/>
          </a:prstGeom>
          <a:ln w="12700">
            <a:solidFill>
              <a:srgbClr val="0042AA"/>
            </a:solidFill>
            <a:miter lim="400000"/>
          </a:ln>
        </p:spPr>
      </p:pic>
      <p:pic>
        <p:nvPicPr>
          <p:cNvPr id="1093" name="foo.png" descr="foo.png"/>
          <p:cNvPicPr>
            <a:picLocks noChangeAspect="0"/>
          </p:cNvPicPr>
          <p:nvPr/>
        </p:nvPicPr>
        <p:blipFill>
          <a:blip r:embed="rId5">
            <a:extLst/>
          </a:blip>
          <a:stretch>
            <a:fillRect/>
          </a:stretch>
        </p:blipFill>
        <p:spPr>
          <a:xfrm>
            <a:off x="4919662" y="6165850"/>
            <a:ext cx="371476" cy="371475"/>
          </a:xfrm>
          <a:prstGeom prst="rect">
            <a:avLst/>
          </a:prstGeom>
          <a:ln w="12700">
            <a:miter lim="400000"/>
          </a:ln>
        </p:spPr>
      </p:pic>
      <p:sp>
        <p:nvSpPr>
          <p:cNvPr id="1094"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095" name="logo-t-1a171b.pdf" descr="logo-t-1a171b.pdf"/>
          <p:cNvPicPr>
            <a:picLocks noChangeAspect="1"/>
          </p:cNvPicPr>
          <p:nvPr/>
        </p:nvPicPr>
        <p:blipFill>
          <a:blip r:embed="rId6">
            <a:extLst/>
          </a:blip>
          <a:srcRect l="0" t="0" r="81297" b="65135"/>
          <a:stretch>
            <a:fillRect/>
          </a:stretch>
        </p:blipFill>
        <p:spPr>
          <a:xfrm>
            <a:off x="7702921" y="6184380"/>
            <a:ext cx="669017" cy="382260"/>
          </a:xfrm>
          <a:prstGeom prst="rect">
            <a:avLst/>
          </a:prstGeom>
          <a:ln w="12700"/>
        </p:spPr>
      </p:pic>
      <p:sp>
        <p:nvSpPr>
          <p:cNvPr id="1096" name="Rectangle 2"/>
          <p:cNvSpPr txBox="1"/>
          <p:nvPr>
            <p:ph type="title"/>
          </p:nvPr>
        </p:nvSpPr>
        <p:spPr>
          <a:prstGeom prst="rect">
            <a:avLst/>
          </a:prstGeom>
        </p:spPr>
        <p:txBody>
          <a:bodyPr/>
          <a:lstStyle/>
          <a:p>
            <a:pPr/>
            <a:r>
              <a:t>Problem Representation:</a:t>
            </a:r>
            <a:br/>
            <a:r>
              <a:t>Functional Fixedness</a:t>
            </a:r>
          </a:p>
        </p:txBody>
      </p:sp>
      <p:sp>
        <p:nvSpPr>
          <p:cNvPr id="1097" name="Rectangle 3"/>
          <p:cNvSpPr txBox="1"/>
          <p:nvPr>
            <p:ph type="body" sz="half" idx="1"/>
          </p:nvPr>
        </p:nvSpPr>
        <p:spPr>
          <a:xfrm>
            <a:off x="457200" y="1384300"/>
            <a:ext cx="4080421" cy="5257800"/>
          </a:xfrm>
          <a:prstGeom prst="rect">
            <a:avLst/>
          </a:prstGeom>
        </p:spPr>
        <p:txBody>
          <a:bodyPr/>
          <a:lstStyle/>
          <a:p>
            <a:pPr marL="0" indent="40640">
              <a:spcBef>
                <a:spcPts val="1800"/>
              </a:spcBef>
              <a:buSzTx/>
              <a:buNone/>
              <a:defRPr sz="2200"/>
            </a:pPr>
            <a:r>
              <a:t>The two-string problem used by Maier to demonstrate functional fixedness</a:t>
            </a:r>
          </a:p>
          <a:p>
            <a:pPr marL="0" indent="40640">
              <a:spcBef>
                <a:spcPts val="1800"/>
              </a:spcBef>
              <a:buSzTx/>
              <a:buNone/>
              <a:defRPr sz="2200"/>
            </a:pPr>
            <a:r>
              <a:t>Only 39% of Maier’s participants were able to see the solution within 10 minutes. </a:t>
            </a:r>
          </a:p>
          <a:p>
            <a:pPr marL="0" indent="40640">
              <a:spcBef>
                <a:spcPts val="1800"/>
              </a:spcBef>
              <a:buSzTx/>
              <a:buNone/>
              <a:defRPr sz="2200"/>
            </a:pPr>
            <a:r>
              <a:t>A large majority of the participants did not perceive the pliers as a weight that could be used as a pendulum.</a:t>
            </a:r>
          </a:p>
        </p:txBody>
      </p:sp>
      <p:pic>
        <p:nvPicPr>
          <p:cNvPr id="1098" name="Figure 8.14Picture 2" descr="Figure 8.14Picture 2"/>
          <p:cNvPicPr>
            <a:picLocks noChangeAspect="1"/>
          </p:cNvPicPr>
          <p:nvPr/>
        </p:nvPicPr>
        <p:blipFill>
          <a:blip r:embed="rId7">
            <a:extLst/>
          </a:blip>
          <a:stretch>
            <a:fillRect/>
          </a:stretch>
        </p:blipFill>
        <p:spPr>
          <a:xfrm>
            <a:off x="4703688" y="1466513"/>
            <a:ext cx="3926966" cy="3695701"/>
          </a:xfrm>
          <a:prstGeom prst="rect">
            <a:avLst/>
          </a:prstGeom>
          <a:ln w="12700">
            <a:miter lim="400000"/>
          </a:ln>
        </p:spPr>
      </p:pic>
      <p:sp>
        <p:nvSpPr>
          <p:cNvPr id="1099" name="(Goldstein &amp; van Hoof 2021, p. 376)"/>
          <p:cNvSpPr txBox="1"/>
          <p:nvPr/>
        </p:nvSpPr>
        <p:spPr>
          <a:xfrm>
            <a:off x="5248493" y="5693667"/>
            <a:ext cx="3396814" cy="3235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376)</a:t>
            </a: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03"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104"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105"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106"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107"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108"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109"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110" name="Rectangle 2"/>
          <p:cNvSpPr txBox="1"/>
          <p:nvPr>
            <p:ph type="title"/>
          </p:nvPr>
        </p:nvSpPr>
        <p:spPr>
          <a:prstGeom prst="rect">
            <a:avLst/>
          </a:prstGeom>
        </p:spPr>
        <p:txBody>
          <a:bodyPr/>
          <a:lstStyle>
            <a:lvl1pPr marL="0" marR="0" defTabSz="457200">
              <a:defRPr sz="3600">
                <a:uFillTx/>
              </a:defRPr>
            </a:lvl1pPr>
          </a:lstStyle>
          <a:p>
            <a:pPr/>
            <a:r>
              <a:t>Set (or Einstellung) Effects</a:t>
            </a:r>
          </a:p>
        </p:txBody>
      </p:sp>
      <p:sp>
        <p:nvSpPr>
          <p:cNvPr id="1111" name="Rectangle 3"/>
          <p:cNvSpPr txBox="1"/>
          <p:nvPr>
            <p:ph type="body" sz="half" idx="1"/>
          </p:nvPr>
        </p:nvSpPr>
        <p:spPr>
          <a:xfrm>
            <a:off x="114300" y="1206500"/>
            <a:ext cx="4414838" cy="4013200"/>
          </a:xfrm>
          <a:prstGeom prst="rect">
            <a:avLst/>
          </a:prstGeom>
        </p:spPr>
        <p:txBody>
          <a:bodyPr/>
          <a:lstStyle/>
          <a:p>
            <a:pPr marL="0" indent="40640">
              <a:lnSpc>
                <a:spcPct val="80000"/>
              </a:lnSpc>
              <a:spcBef>
                <a:spcPts val="700"/>
              </a:spcBef>
              <a:buSzTx/>
              <a:buNone/>
              <a:defRPr sz="2500"/>
            </a:pPr>
          </a:p>
          <a:p>
            <a:pPr lvl="2" marL="914400" indent="-457200">
              <a:lnSpc>
                <a:spcPct val="80000"/>
              </a:lnSpc>
              <a:spcBef>
                <a:spcPts val="600"/>
              </a:spcBef>
              <a:buClr>
                <a:srgbClr val="5BA2BC"/>
              </a:buClr>
              <a:buFont typeface="Arial"/>
              <a:defRPr sz="2500"/>
            </a:pPr>
            <a:r>
              <a:t>The biasing of a solution to a problem </a:t>
            </a:r>
            <a:br/>
            <a:r>
              <a:t>as a result of past experiences in solving that kind of problem</a:t>
            </a:r>
          </a:p>
          <a:p>
            <a:pPr lvl="2" marL="914400" indent="-457200">
              <a:lnSpc>
                <a:spcPct val="80000"/>
              </a:lnSpc>
              <a:spcBef>
                <a:spcPts val="600"/>
              </a:spcBef>
              <a:buClr>
                <a:srgbClr val="5BA2BC"/>
              </a:buClr>
              <a:buFont typeface="Arial"/>
              <a:defRPr sz="2500"/>
            </a:pPr>
            <a:r>
              <a:t>People often repeat a solution that has worked for previous problems, even when a simpler solution is possible</a:t>
            </a:r>
          </a:p>
        </p:txBody>
      </p:sp>
      <p:sp>
        <p:nvSpPr>
          <p:cNvPr id="1112" name="Luchins 1942, Luchins &amp; Luchins 1959, Anderson p. 203"/>
          <p:cNvSpPr txBox="1"/>
          <p:nvPr/>
        </p:nvSpPr>
        <p:spPr>
          <a:xfrm>
            <a:off x="2951741" y="5686294"/>
            <a:ext cx="6270676" cy="360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uFill>
                  <a:solidFill>
                    <a:srgbClr val="929292"/>
                  </a:solidFill>
                </a:uFill>
              </a:defRPr>
            </a:lvl1pPr>
          </a:lstStyle>
          <a:p>
            <a:pPr/>
            <a:r>
              <a:t>Luchins 1942, Luchins &amp; Luchins 1959, Anderson p. 203</a:t>
            </a:r>
          </a:p>
        </p:txBody>
      </p:sp>
      <p:pic>
        <p:nvPicPr>
          <p:cNvPr id="1113" name="Image" descr="Image"/>
          <p:cNvPicPr>
            <a:picLocks noChangeAspect="1"/>
          </p:cNvPicPr>
          <p:nvPr/>
        </p:nvPicPr>
        <p:blipFill>
          <a:blip r:embed="rId6">
            <a:extLst/>
          </a:blip>
          <a:stretch>
            <a:fillRect/>
          </a:stretch>
        </p:blipFill>
        <p:spPr>
          <a:xfrm>
            <a:off x="4935537" y="1784350"/>
            <a:ext cx="3810001" cy="2857500"/>
          </a:xfrm>
          <a:prstGeom prst="rect">
            <a:avLst/>
          </a:prstGeom>
          <a:ln w="12700"/>
        </p:spPr>
      </p:pic>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5"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116"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117"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118"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119"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120"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121"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122" name="Rectangle 2"/>
          <p:cNvSpPr txBox="1"/>
          <p:nvPr>
            <p:ph type="title"/>
          </p:nvPr>
        </p:nvSpPr>
        <p:spPr>
          <a:prstGeom prst="rect">
            <a:avLst/>
          </a:prstGeom>
        </p:spPr>
        <p:txBody>
          <a:bodyPr/>
          <a:lstStyle>
            <a:lvl1pPr marL="0" marR="0" defTabSz="457200">
              <a:defRPr sz="3600">
                <a:uFillTx/>
              </a:defRPr>
            </a:lvl1pPr>
          </a:lstStyle>
          <a:p>
            <a:pPr/>
            <a:r>
              <a:t>Incubation effects</a:t>
            </a:r>
          </a:p>
        </p:txBody>
      </p:sp>
      <p:sp>
        <p:nvSpPr>
          <p:cNvPr id="1123" name="Rectangle 3"/>
          <p:cNvSpPr txBox="1"/>
          <p:nvPr>
            <p:ph type="body" sz="half" idx="1"/>
          </p:nvPr>
        </p:nvSpPr>
        <p:spPr>
          <a:xfrm>
            <a:off x="177800" y="1435100"/>
            <a:ext cx="3625950" cy="4467126"/>
          </a:xfrm>
          <a:prstGeom prst="rect">
            <a:avLst/>
          </a:prstGeom>
        </p:spPr>
        <p:txBody>
          <a:bodyPr/>
          <a:lstStyle/>
          <a:p>
            <a:pPr lvl="1" marL="457200" indent="-457200">
              <a:spcBef>
                <a:spcPts val="700"/>
              </a:spcBef>
              <a:buClr>
                <a:srgbClr val="5BA2BC"/>
              </a:buClr>
              <a:buFont typeface="Arial"/>
              <a:defRPr sz="2400"/>
            </a:pPr>
            <a:r>
              <a:t>Phenomenon that sometimes solutions to a particular problem come easier after a period of time in which one has ignored trying to solve the problem</a:t>
            </a:r>
          </a:p>
          <a:p>
            <a:pPr lvl="1" marL="457200" indent="-457200">
              <a:spcBef>
                <a:spcPts val="700"/>
              </a:spcBef>
              <a:buClr>
                <a:srgbClr val="5BA2BC"/>
              </a:buClr>
              <a:buFont typeface="Arial"/>
              <a:defRPr sz="2400"/>
            </a:pPr>
            <a:r>
              <a:t>Not magical: Occur when inappropriate strategies are forgotten</a:t>
            </a:r>
          </a:p>
        </p:txBody>
      </p:sp>
      <p:pic>
        <p:nvPicPr>
          <p:cNvPr id="1124" name="Figure 8.16Picture 3" descr="Figure 8.16Picture 3"/>
          <p:cNvPicPr>
            <a:picLocks noChangeAspect="1"/>
          </p:cNvPicPr>
          <p:nvPr/>
        </p:nvPicPr>
        <p:blipFill>
          <a:blip r:embed="rId6">
            <a:extLst/>
          </a:blip>
          <a:srcRect l="2315" t="4825" r="2315" b="4825"/>
          <a:stretch>
            <a:fillRect/>
          </a:stretch>
        </p:blipFill>
        <p:spPr>
          <a:xfrm>
            <a:off x="4008662" y="1501151"/>
            <a:ext cx="4962536" cy="2739762"/>
          </a:xfrm>
          <a:prstGeom prst="rect">
            <a:avLst/>
          </a:prstGeom>
          <a:ln w="12700">
            <a:miter lim="400000"/>
          </a:ln>
          <a:effectLst>
            <a:outerShdw sx="100000" sy="100000" kx="0" ky="0" algn="b" rotWithShape="0" blurRad="63500" dist="25400" dir="5400000">
              <a:srgbClr val="000000">
                <a:alpha val="50000"/>
              </a:srgbClr>
            </a:outerShdw>
          </a:effectLst>
        </p:spPr>
      </p:pic>
      <p:sp>
        <p:nvSpPr>
          <p:cNvPr id="1125" name="The Cheap necklace problem (Silveira,1971)…"/>
          <p:cNvSpPr txBox="1"/>
          <p:nvPr/>
        </p:nvSpPr>
        <p:spPr>
          <a:xfrm>
            <a:off x="3566412" y="4356970"/>
            <a:ext cx="5594585" cy="6655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0" indent="40640">
              <a:lnSpc>
                <a:spcPct val="70000"/>
              </a:lnSpc>
              <a:spcBef>
                <a:spcPts val="500"/>
              </a:spcBef>
              <a:buClr>
                <a:srgbClr val="0069D9"/>
              </a:buClr>
              <a:defRPr sz="2000">
                <a:solidFill>
                  <a:schemeClr val="accent2">
                    <a:hueOff val="258623"/>
                    <a:satOff val="16006"/>
                    <a:lumOff val="-25223"/>
                  </a:schemeClr>
                </a:solidFill>
              </a:defRPr>
            </a:pPr>
            <a:r>
              <a:t>The Cheap necklace problem (Silveira,1971) </a:t>
            </a:r>
          </a:p>
          <a:p>
            <a:pPr marL="0" indent="40640">
              <a:lnSpc>
                <a:spcPct val="70000"/>
              </a:lnSpc>
              <a:spcBef>
                <a:spcPts val="500"/>
              </a:spcBef>
              <a:buClr>
                <a:srgbClr val="0069D9"/>
              </a:buClr>
              <a:defRPr sz="2000">
                <a:solidFill>
                  <a:schemeClr val="accent2">
                    <a:hueOff val="258623"/>
                    <a:satOff val="16006"/>
                    <a:lumOff val="-25223"/>
                  </a:schemeClr>
                </a:solidFill>
              </a:defRPr>
            </a:pPr>
            <a:r>
              <a:t>has a very appealing, but wrong solution</a:t>
            </a:r>
          </a:p>
        </p:txBody>
      </p:sp>
      <p:sp>
        <p:nvSpPr>
          <p:cNvPr id="1126" name="Anderson p. 204"/>
          <p:cNvSpPr txBox="1"/>
          <p:nvPr/>
        </p:nvSpPr>
        <p:spPr>
          <a:xfrm>
            <a:off x="6852328" y="5686294"/>
            <a:ext cx="2370089" cy="360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uFill>
                  <a:solidFill>
                    <a:srgbClr val="929292"/>
                  </a:solidFill>
                </a:uFill>
              </a:defRPr>
            </a:lvl1pPr>
          </a:lstStyle>
          <a:p>
            <a:pPr/>
            <a:r>
              <a:t>Anderson p. 204</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28"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129"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130"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131"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132"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133"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134"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135" name="Rectangle 2"/>
          <p:cNvSpPr txBox="1"/>
          <p:nvPr>
            <p:ph type="title"/>
          </p:nvPr>
        </p:nvSpPr>
        <p:spPr>
          <a:prstGeom prst="rect">
            <a:avLst/>
          </a:prstGeom>
        </p:spPr>
        <p:txBody>
          <a:bodyPr/>
          <a:lstStyle>
            <a:lvl1pPr marL="0" marR="0" defTabSz="457200">
              <a:defRPr sz="3600">
                <a:uFillTx/>
              </a:defRPr>
            </a:lvl1pPr>
          </a:lstStyle>
          <a:p>
            <a:pPr/>
            <a:r>
              <a:t>Eureka moments: Insight</a:t>
            </a:r>
          </a:p>
        </p:txBody>
      </p:sp>
      <p:sp>
        <p:nvSpPr>
          <p:cNvPr id="1136" name="Rectangle 3"/>
          <p:cNvSpPr txBox="1"/>
          <p:nvPr>
            <p:ph type="body" sz="half" idx="1"/>
          </p:nvPr>
        </p:nvSpPr>
        <p:spPr>
          <a:xfrm>
            <a:off x="342900" y="1445403"/>
            <a:ext cx="5172274" cy="4338669"/>
          </a:xfrm>
          <a:prstGeom prst="rect">
            <a:avLst/>
          </a:prstGeom>
        </p:spPr>
        <p:txBody>
          <a:bodyPr/>
          <a:lstStyle/>
          <a:p>
            <a:pPr lvl="1" marL="326571" indent="-326571">
              <a:lnSpc>
                <a:spcPct val="90000"/>
              </a:lnSpc>
              <a:spcBef>
                <a:spcPts val="600"/>
              </a:spcBef>
              <a:buClr>
                <a:srgbClr val="5BA2BC"/>
              </a:buClr>
              <a:buFont typeface="Arial"/>
              <a:defRPr sz="2400"/>
            </a:pPr>
            <a:r>
              <a:t>Metcalfe and Wiebe (1987): Suggested insight problem is one in which people are not aware they are close to a problem</a:t>
            </a:r>
          </a:p>
          <a:p>
            <a:pPr lvl="2" marL="914400" indent="-457200">
              <a:lnSpc>
                <a:spcPct val="90000"/>
              </a:lnSpc>
              <a:spcBef>
                <a:spcPts val="600"/>
              </a:spcBef>
              <a:buClr>
                <a:srgbClr val="5BA2BC"/>
              </a:buClr>
              <a:buFont typeface="Arial"/>
              <a:defRPr sz="2400"/>
            </a:pPr>
            <a:r>
              <a:t>e.g. </a:t>
            </a:r>
            <a:r>
              <a:rPr>
                <a:solidFill>
                  <a:schemeClr val="accent3">
                    <a:hueOff val="914337"/>
                    <a:satOff val="31515"/>
                    <a:lumOff val="-30790"/>
                  </a:schemeClr>
                </a:solidFill>
              </a:rPr>
              <a:t>cheap-necklace problem</a:t>
            </a:r>
          </a:p>
          <a:p>
            <a:pPr lvl="1" marL="326571" indent="-326571">
              <a:lnSpc>
                <a:spcPct val="90000"/>
              </a:lnSpc>
              <a:buClr>
                <a:srgbClr val="5BA2BC"/>
              </a:buClr>
              <a:buFont typeface="Arial"/>
              <a:defRPr sz="2400"/>
            </a:pPr>
            <a:r>
              <a:t>Kaplan and Simon (1990): Problems whose solution depend on one key insight; “aha” experience</a:t>
            </a:r>
          </a:p>
          <a:p>
            <a:pPr lvl="2" marL="914400" indent="-457200">
              <a:lnSpc>
                <a:spcPct val="90000"/>
              </a:lnSpc>
              <a:spcBef>
                <a:spcPts val="600"/>
              </a:spcBef>
              <a:buClr>
                <a:srgbClr val="5BA2BC"/>
              </a:buClr>
              <a:buFont typeface="Arial"/>
              <a:defRPr sz="2400"/>
            </a:pPr>
            <a:r>
              <a:t>e.g. </a:t>
            </a:r>
            <a:r>
              <a:rPr>
                <a:solidFill>
                  <a:schemeClr val="accent3">
                    <a:hueOff val="914337"/>
                    <a:satOff val="31515"/>
                    <a:lumOff val="-30790"/>
                  </a:schemeClr>
                </a:solidFill>
              </a:rPr>
              <a:t>mutilated-checkerboard problem</a:t>
            </a:r>
          </a:p>
          <a:p>
            <a:pPr lvl="2" marL="914400" indent="-457200">
              <a:lnSpc>
                <a:spcPct val="90000"/>
              </a:lnSpc>
              <a:spcBef>
                <a:spcPts val="600"/>
              </a:spcBef>
              <a:buClr>
                <a:srgbClr val="5BA2BC"/>
              </a:buClr>
              <a:buFont typeface="Arial"/>
              <a:defRPr sz="2400">
                <a:solidFill>
                  <a:schemeClr val="accent5">
                    <a:lumOff val="-29866"/>
                  </a:schemeClr>
                </a:solidFill>
              </a:defRPr>
            </a:pPr>
            <a:r>
              <a:rPr>
                <a:solidFill>
                  <a:srgbClr val="000000"/>
                </a:solidFill>
              </a:rPr>
              <a:t>e.g. </a:t>
            </a:r>
            <a:r>
              <a:t>NOT </a:t>
            </a:r>
            <a:r>
              <a:rPr>
                <a:solidFill>
                  <a:srgbClr val="000000"/>
                </a:solidFill>
              </a:rPr>
              <a:t>Tower of Hanoi</a:t>
            </a:r>
          </a:p>
        </p:txBody>
      </p:sp>
      <p:sp>
        <p:nvSpPr>
          <p:cNvPr id="1137" name="Anderson p. 204"/>
          <p:cNvSpPr txBox="1"/>
          <p:nvPr/>
        </p:nvSpPr>
        <p:spPr>
          <a:xfrm>
            <a:off x="6852328" y="5686294"/>
            <a:ext cx="2370089" cy="36082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a:uFill>
                  <a:solidFill>
                    <a:srgbClr val="929292"/>
                  </a:solidFill>
                </a:uFill>
              </a:defRPr>
            </a:lvl1pPr>
          </a:lstStyle>
          <a:p>
            <a:pPr/>
            <a:r>
              <a:t>Anderson p. 204</a:t>
            </a:r>
          </a:p>
        </p:txBody>
      </p:sp>
      <p:pic>
        <p:nvPicPr>
          <p:cNvPr id="1138" name="Image" descr="Image"/>
          <p:cNvPicPr>
            <a:picLocks noChangeAspect="1"/>
          </p:cNvPicPr>
          <p:nvPr/>
        </p:nvPicPr>
        <p:blipFill>
          <a:blip r:embed="rId6">
            <a:extLst/>
          </a:blip>
          <a:stretch>
            <a:fillRect/>
          </a:stretch>
        </p:blipFill>
        <p:spPr>
          <a:xfrm>
            <a:off x="5575475" y="1541001"/>
            <a:ext cx="3258561" cy="2712044"/>
          </a:xfrm>
          <a:prstGeom prst="rect">
            <a:avLst/>
          </a:prstGeom>
          <a:ln w="12700"/>
          <a:effectLst>
            <a:outerShdw sx="100000" sy="100000" kx="0" ky="0" algn="b" rotWithShape="0" blurRad="63500" dist="25400" dir="5400000">
              <a:srgbClr val="000000">
                <a:alpha val="50000"/>
              </a:srgbClr>
            </a:outerShdw>
          </a:effectLst>
        </p:spPr>
      </p:pic>
      <p:sp>
        <p:nvSpPr>
          <p:cNvPr id="1139" name="Eureka: Archimedes in the bath"/>
          <p:cNvSpPr txBox="1"/>
          <p:nvPr/>
        </p:nvSpPr>
        <p:spPr>
          <a:xfrm>
            <a:off x="6091013" y="4143108"/>
            <a:ext cx="2625823" cy="50218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1400">
                <a:solidFill>
                  <a:schemeClr val="accent2">
                    <a:hueOff val="258623"/>
                    <a:satOff val="16006"/>
                    <a:lumOff val="-25223"/>
                  </a:schemeClr>
                </a:solidFill>
              </a:defRPr>
            </a:pPr>
          </a:p>
          <a:p>
            <a:pPr>
              <a:defRPr sz="1400">
                <a:solidFill>
                  <a:schemeClr val="accent2">
                    <a:hueOff val="258623"/>
                    <a:satOff val="16006"/>
                    <a:lumOff val="-25223"/>
                  </a:schemeClr>
                </a:solidFill>
              </a:defRPr>
            </a:pPr>
            <a:r>
              <a:t>Eureka: Archimedes in the bath</a:t>
            </a:r>
          </a:p>
        </p:txBody>
      </p:sp>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41"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142"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143"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144"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145"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146"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147"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148" name="More Algorithm definition"/>
          <p:cNvSpPr txBox="1"/>
          <p:nvPr>
            <p:ph type="title"/>
          </p:nvPr>
        </p:nvSpPr>
        <p:spPr>
          <a:xfrm>
            <a:off x="457200" y="-73026"/>
            <a:ext cx="8229600" cy="1508126"/>
          </a:xfrm>
          <a:prstGeom prst="rect">
            <a:avLst/>
          </a:prstGeom>
        </p:spPr>
        <p:txBody>
          <a:bodyPr/>
          <a:lstStyle/>
          <a:p>
            <a:pPr/>
            <a:r>
              <a:t>More Algorithm definition</a:t>
            </a:r>
          </a:p>
        </p:txBody>
      </p:sp>
      <p:sp>
        <p:nvSpPr>
          <p:cNvPr id="1149" name="An algorithm is an unambiguous description that makes clear what has to be implemented, e.g. “Bake until done” is ambiguous because it doesn’t explain what “done” means. “Bake until the cheese begins to bubble” is better.…"/>
          <p:cNvSpPr txBox="1"/>
          <p:nvPr>
            <p:ph type="body" idx="1"/>
          </p:nvPr>
        </p:nvSpPr>
        <p:spPr>
          <a:xfrm>
            <a:off x="457200" y="1016000"/>
            <a:ext cx="8229600" cy="5257800"/>
          </a:xfrm>
          <a:prstGeom prst="rect">
            <a:avLst/>
          </a:prstGeom>
        </p:spPr>
        <p:txBody>
          <a:bodyPr/>
          <a:lstStyle/>
          <a:p>
            <a:pPr marL="0" marR="0" indent="0" defTabSz="457200">
              <a:spcBef>
                <a:spcPts val="0"/>
              </a:spcBef>
              <a:buClrTx/>
              <a:buSzTx/>
              <a:buNone/>
              <a:tabLst>
                <a:tab pos="139700" algn="l"/>
                <a:tab pos="457200" algn="l"/>
              </a:tabLst>
              <a:defRPr sz="1600">
                <a:solidFill>
                  <a:srgbClr val="404040"/>
                </a:solidFill>
                <a:uFillTx/>
                <a:latin typeface="Helvetica"/>
                <a:ea typeface="Helvetica"/>
                <a:cs typeface="Helvetica"/>
                <a:sym typeface="Helvetica"/>
              </a:defRPr>
            </a:pPr>
            <a:r>
              <a:rPr b="1"/>
              <a:t>An algorithm is an unambiguous description</a:t>
            </a:r>
            <a:r>
              <a:t> that makes clear what has to be implemented, e.g. “Bake until done” is ambiguous because it doesn’t explain what “done” means. “Bake until the cheese begins to bubble” is better.</a:t>
            </a:r>
          </a:p>
          <a:p>
            <a:pPr marL="0" marR="0" indent="0" defTabSz="457200">
              <a:spcBef>
                <a:spcPts val="0"/>
              </a:spcBef>
              <a:buClrTx/>
              <a:buSzTx/>
              <a:buNone/>
              <a:tabLst>
                <a:tab pos="139700" algn="l"/>
                <a:tab pos="457200" algn="l"/>
              </a:tabLst>
              <a:defRPr sz="1600">
                <a:solidFill>
                  <a:srgbClr val="404040"/>
                </a:solidFill>
                <a:uFillTx/>
                <a:latin typeface="Helvetica"/>
                <a:ea typeface="Helvetica"/>
                <a:cs typeface="Helvetica"/>
                <a:sym typeface="Helvetica"/>
              </a:defRPr>
            </a:pPr>
            <a:r>
              <a:rPr b="1"/>
              <a:t>An algorithm expects a defined set of inputs.</a:t>
            </a:r>
            <a:r>
              <a:t> For example, it might require two numbers where both numbers are greater than zero. Or it might require a word, or a list of zero or more numbers.</a:t>
            </a:r>
          </a:p>
          <a:p>
            <a:pPr marL="0" marR="0" indent="0" defTabSz="457200">
              <a:spcBef>
                <a:spcPts val="0"/>
              </a:spcBef>
              <a:buClrTx/>
              <a:buSzTx/>
              <a:buNone/>
              <a:tabLst>
                <a:tab pos="139700" algn="l"/>
                <a:tab pos="457200" algn="l"/>
              </a:tabLst>
              <a:defRPr sz="1600">
                <a:solidFill>
                  <a:srgbClr val="404040"/>
                </a:solidFill>
                <a:uFillTx/>
                <a:latin typeface="Helvetica"/>
                <a:ea typeface="Helvetica"/>
                <a:cs typeface="Helvetica"/>
                <a:sym typeface="Helvetica"/>
              </a:defRPr>
            </a:pPr>
            <a:r>
              <a:rPr b="1"/>
              <a:t>An algorithm produces a defined set of outputs</a:t>
            </a:r>
            <a:r>
              <a:t>. It might output the larger of the two numbers, an all-uppercase version of a word, or a sorted version of the list of numbers.</a:t>
            </a:r>
          </a:p>
          <a:p>
            <a:pPr marL="0" marR="0" indent="0" defTabSz="457200">
              <a:spcBef>
                <a:spcPts val="0"/>
              </a:spcBef>
              <a:buClrTx/>
              <a:buSzTx/>
              <a:buNone/>
              <a:tabLst>
                <a:tab pos="139700" algn="l"/>
                <a:tab pos="457200" algn="l"/>
              </a:tabLst>
              <a:defRPr sz="1600">
                <a:solidFill>
                  <a:srgbClr val="404040"/>
                </a:solidFill>
                <a:uFillTx/>
                <a:latin typeface="Helvetica"/>
                <a:ea typeface="Helvetica"/>
                <a:cs typeface="Helvetica"/>
                <a:sym typeface="Helvetica"/>
              </a:defRPr>
            </a:pPr>
            <a:r>
              <a:rPr b="1"/>
              <a:t>An algorithm is guaranteed to terminate and produce a result</a:t>
            </a:r>
            <a:r>
              <a:t>, always stopping after a finite time. If an algorithm could potentially run forever, it wouldn’t be very useful because you might never get an answer.</a:t>
            </a:r>
          </a:p>
          <a:p>
            <a:pPr marL="0" marR="0" indent="0" defTabSz="457200">
              <a:spcBef>
                <a:spcPts val="0"/>
              </a:spcBef>
              <a:buClrTx/>
              <a:buSzTx/>
              <a:buNone/>
              <a:tabLst>
                <a:tab pos="139700" algn="l"/>
                <a:tab pos="457200" algn="l"/>
              </a:tabLst>
              <a:defRPr sz="1600">
                <a:solidFill>
                  <a:srgbClr val="404040"/>
                </a:solidFill>
                <a:uFillTx/>
                <a:latin typeface="Helvetica"/>
                <a:ea typeface="Helvetica"/>
                <a:cs typeface="Helvetica"/>
                <a:sym typeface="Helvetica"/>
              </a:defRPr>
            </a:pPr>
            <a:r>
              <a:rPr b="1"/>
              <a:t>Most algorithms are guaranteed to produce the correct result</a:t>
            </a:r>
            <a:r>
              <a:t>. It’s rarely useful if an algorithm returns the largest number 99% of the time, but 1% of the time the algorithm fails and returns the smallest number instead.</a:t>
            </a:r>
          </a:p>
          <a:p>
            <a:pPr marL="0" marR="0" indent="0" defTabSz="457200">
              <a:spcBef>
                <a:spcPts val="0"/>
              </a:spcBef>
              <a:buClrTx/>
              <a:buSzTx/>
              <a:buNone/>
              <a:tabLst>
                <a:tab pos="139700" algn="l"/>
                <a:tab pos="457200" algn="l"/>
              </a:tabLst>
              <a:defRPr sz="1600">
                <a:solidFill>
                  <a:srgbClr val="404040"/>
                </a:solidFill>
                <a:uFillTx/>
                <a:latin typeface="Helvetica"/>
                <a:ea typeface="Helvetica"/>
                <a:cs typeface="Helvetica"/>
                <a:sym typeface="Helvetica"/>
              </a:defRPr>
            </a:pPr>
            <a:r>
              <a:rPr b="1"/>
              <a:t>If an algorithm imposes a requirement on its inputs (called a precondition), that requirement must be met.</a:t>
            </a:r>
            <a:r>
              <a:t> For example, a precondition might be that an algorithm will only accept positive numbers as an input. If preconditions aren’t met, then the algorithm is allowed to fail by producing the wrong answer or never terminating.</a:t>
            </a:r>
          </a:p>
        </p:txBody>
      </p:sp>
      <p:sp>
        <p:nvSpPr>
          <p:cNvPr id="1150" name="https://fiftyexamples.readthedocs.org/en/latest/algorithms.html"/>
          <p:cNvSpPr txBox="1"/>
          <p:nvPr/>
        </p:nvSpPr>
        <p:spPr>
          <a:xfrm>
            <a:off x="1358900" y="5676900"/>
            <a:ext cx="6431730"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defRPr u="sng">
                <a:solidFill>
                  <a:srgbClr val="0061FF"/>
                </a:solidFill>
                <a:uFill>
                  <a:solidFill>
                    <a:srgbClr val="0061FF"/>
                  </a:solidFill>
                </a:uFill>
                <a:hlinkClick r:id="rId6" invalidUrl="" action="" tgtFrame="" tooltip="" history="1" highlightClick="0" endSnd="0"/>
              </a:defRPr>
            </a:lvl1pPr>
          </a:lstStyle>
          <a:p>
            <a:pPr>
              <a:defRPr u="none"/>
            </a:pPr>
            <a:r>
              <a:rPr u="sng">
                <a:hlinkClick r:id="rId6" invalidUrl="" action="" tgtFrame="" tooltip="" history="1" highlightClick="0" endSnd="0"/>
              </a:rPr>
              <a:t>https://fiftyexamples.readthedocs.org/en/latest/algorithms.html</a:t>
            </a: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52"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153"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154"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155"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156"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157"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158"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159" name="Example algorithm: Find largest number of a list"/>
          <p:cNvSpPr txBox="1"/>
          <p:nvPr>
            <p:ph type="title"/>
          </p:nvPr>
        </p:nvSpPr>
        <p:spPr>
          <a:prstGeom prst="rect">
            <a:avLst/>
          </a:prstGeom>
        </p:spPr>
        <p:txBody>
          <a:bodyPr/>
          <a:lstStyle/>
          <a:p>
            <a:pPr/>
            <a:r>
              <a:t>Example algorithm: Find largest number of a list</a:t>
            </a:r>
          </a:p>
        </p:txBody>
      </p:sp>
      <p:sp>
        <p:nvSpPr>
          <p:cNvPr id="1160" name="Algorithm:…"/>
          <p:cNvSpPr txBox="1"/>
          <p:nvPr/>
        </p:nvSpPr>
        <p:spPr>
          <a:xfrm>
            <a:off x="368300" y="1346200"/>
            <a:ext cx="8407400" cy="5046077"/>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0" marR="0" defTabSz="457200">
              <a:lnSpc>
                <a:spcPct val="90000"/>
              </a:lnSpc>
              <a:defRPr sz="2400">
                <a:solidFill>
                  <a:srgbClr val="404040"/>
                </a:solidFill>
                <a:uFillTx/>
                <a:latin typeface="Helvetica"/>
                <a:ea typeface="Helvetica"/>
                <a:cs typeface="Helvetica"/>
                <a:sym typeface="Helvetica"/>
              </a:defRPr>
            </a:pPr>
            <a:r>
              <a:t>Algorithm:</a:t>
            </a:r>
          </a:p>
          <a:p>
            <a:pPr marL="457200" marR="0" indent="-317500" defTabSz="457200">
              <a:lnSpc>
                <a:spcPct val="90000"/>
              </a:lnSpc>
              <a:buSzPct val="100000"/>
              <a:buAutoNum type="arabicPeriod" startAt="1"/>
              <a:tabLst>
                <a:tab pos="139700" algn="l"/>
                <a:tab pos="457200" algn="l"/>
              </a:tabLst>
              <a:defRPr sz="2400">
                <a:solidFill>
                  <a:srgbClr val="404040"/>
                </a:solidFill>
                <a:uFillTx/>
              </a:defRPr>
            </a:pPr>
            <a:r>
              <a:t>Set </a:t>
            </a:r>
            <a:r>
              <a:rPr>
                <a:solidFill>
                  <a:srgbClr val="E74C3C"/>
                </a:solidFill>
              </a:rPr>
              <a:t>max</a:t>
            </a:r>
            <a:r>
              <a:t> to 0.</a:t>
            </a:r>
          </a:p>
          <a:p>
            <a:pPr marL="457200" marR="0" indent="-317500" defTabSz="457200">
              <a:lnSpc>
                <a:spcPct val="90000"/>
              </a:lnSpc>
              <a:buSzPct val="100000"/>
              <a:buAutoNum type="arabicPeriod" startAt="1"/>
              <a:tabLst>
                <a:tab pos="139700" algn="l"/>
                <a:tab pos="457200" algn="l"/>
              </a:tabLst>
              <a:defRPr sz="2400">
                <a:solidFill>
                  <a:srgbClr val="404040"/>
                </a:solidFill>
                <a:uFillTx/>
              </a:defRPr>
            </a:pPr>
            <a:r>
              <a:t>For each number </a:t>
            </a:r>
            <a:r>
              <a:rPr>
                <a:solidFill>
                  <a:srgbClr val="E74C3C"/>
                </a:solidFill>
              </a:rPr>
              <a:t>x</a:t>
            </a:r>
            <a:r>
              <a:t> in the list </a:t>
            </a:r>
            <a:r>
              <a:rPr>
                <a:solidFill>
                  <a:srgbClr val="E74C3C"/>
                </a:solidFill>
              </a:rPr>
              <a:t>L</a:t>
            </a:r>
            <a:r>
              <a:t>, compare it to </a:t>
            </a:r>
            <a:r>
              <a:rPr>
                <a:solidFill>
                  <a:srgbClr val="E74C3C"/>
                </a:solidFill>
              </a:rPr>
              <a:t>max</a:t>
            </a:r>
            <a:r>
              <a:t>. If </a:t>
            </a:r>
            <a:r>
              <a:rPr>
                <a:solidFill>
                  <a:srgbClr val="E74C3C"/>
                </a:solidFill>
              </a:rPr>
              <a:t>x</a:t>
            </a:r>
            <a:r>
              <a:t> is larger, set </a:t>
            </a:r>
            <a:r>
              <a:rPr>
                <a:solidFill>
                  <a:srgbClr val="E74C3C"/>
                </a:solidFill>
              </a:rPr>
              <a:t>max</a:t>
            </a:r>
            <a:r>
              <a:t> to </a:t>
            </a:r>
            <a:r>
              <a:rPr>
                <a:solidFill>
                  <a:srgbClr val="E74C3C"/>
                </a:solidFill>
              </a:rPr>
              <a:t>x</a:t>
            </a:r>
            <a:r>
              <a:t>.</a:t>
            </a:r>
          </a:p>
          <a:p>
            <a:pPr marL="457200" marR="0" indent="-317500" defTabSz="457200">
              <a:lnSpc>
                <a:spcPct val="90000"/>
              </a:lnSpc>
              <a:buSzPct val="100000"/>
              <a:buAutoNum type="arabicPeriod" startAt="1"/>
              <a:tabLst>
                <a:tab pos="139700" algn="l"/>
                <a:tab pos="457200" algn="l"/>
              </a:tabLst>
              <a:defRPr sz="2400">
                <a:solidFill>
                  <a:srgbClr val="404040"/>
                </a:solidFill>
                <a:uFillTx/>
              </a:defRPr>
            </a:pPr>
            <a:r>
              <a:rPr>
                <a:solidFill>
                  <a:srgbClr val="E74C3C"/>
                </a:solidFill>
              </a:rPr>
              <a:t>max</a:t>
            </a:r>
            <a:r>
              <a:t> is now set to the largest number in the list.</a:t>
            </a:r>
          </a:p>
          <a:p>
            <a:pPr marL="0" marR="0" defTabSz="457200">
              <a:lnSpc>
                <a:spcPct val="90000"/>
              </a:lnSpc>
              <a:defRPr sz="2400">
                <a:solidFill>
                  <a:srgbClr val="404040"/>
                </a:solidFill>
                <a:uFillTx/>
                <a:latin typeface="Helvetica"/>
                <a:ea typeface="Helvetica"/>
                <a:cs typeface="Helvetica"/>
                <a:sym typeface="Helvetica"/>
              </a:defRPr>
            </a:pPr>
          </a:p>
          <a:p>
            <a:pPr marL="0" marR="0" defTabSz="457200">
              <a:lnSpc>
                <a:spcPct val="90000"/>
              </a:lnSpc>
              <a:defRPr sz="2400">
                <a:solidFill>
                  <a:srgbClr val="404040"/>
                </a:solidFill>
                <a:uFillTx/>
                <a:latin typeface="Helvetica"/>
                <a:ea typeface="Helvetica"/>
                <a:cs typeface="Helvetica"/>
                <a:sym typeface="Helvetica"/>
              </a:defRPr>
            </a:pPr>
            <a:r>
              <a:t>An implementation in Python:</a:t>
            </a:r>
          </a:p>
          <a:p>
            <a:pPr marL="0" marR="0" defTabSz="457200">
              <a:lnSpc>
                <a:spcPct val="90000"/>
              </a:lnSpc>
              <a:defRPr sz="2400">
                <a:solidFill>
                  <a:srgbClr val="404040"/>
                </a:solidFill>
                <a:uFillTx/>
                <a:latin typeface="Helvetica"/>
                <a:ea typeface="Helvetica"/>
                <a:cs typeface="Helvetica"/>
                <a:sym typeface="Helvetica"/>
              </a:defRPr>
            </a:pPr>
          </a:p>
          <a:p>
            <a:pPr marL="0" marR="0" defTabSz="457200">
              <a:lnSpc>
                <a:spcPct val="90000"/>
              </a:lnSpc>
              <a:defRPr b="1" sz="2400">
                <a:solidFill>
                  <a:srgbClr val="991200"/>
                </a:solidFill>
                <a:uFillTx/>
                <a:latin typeface="Helvetica"/>
                <a:ea typeface="Helvetica"/>
                <a:cs typeface="Helvetica"/>
                <a:sym typeface="Helvetica"/>
              </a:defRPr>
            </a:pPr>
            <a:r>
              <a:rPr>
                <a:solidFill>
                  <a:srgbClr val="404040"/>
                </a:solidFill>
              </a:rPr>
              <a:t>def</a:t>
            </a:r>
            <a:r>
              <a:rPr b="0">
                <a:solidFill>
                  <a:srgbClr val="404040"/>
                </a:solidFill>
                <a:latin typeface="Consolas"/>
                <a:ea typeface="Consolas"/>
                <a:cs typeface="Consolas"/>
                <a:sym typeface="Consolas"/>
              </a:rPr>
              <a:t> </a:t>
            </a:r>
            <a:r>
              <a:t>find_max</a:t>
            </a:r>
            <a:r>
              <a:rPr b="0">
                <a:solidFill>
                  <a:srgbClr val="404040"/>
                </a:solidFill>
                <a:latin typeface="Consolas"/>
                <a:ea typeface="Consolas"/>
                <a:cs typeface="Consolas"/>
                <a:sym typeface="Consolas"/>
              </a:rPr>
              <a:t> (</a:t>
            </a:r>
            <a:r>
              <a:rPr b="0">
                <a:solidFill>
                  <a:srgbClr val="323333"/>
                </a:solidFill>
                <a:latin typeface="Consolas"/>
                <a:ea typeface="Consolas"/>
                <a:cs typeface="Consolas"/>
                <a:sym typeface="Consolas"/>
              </a:rPr>
              <a:t>L</a:t>
            </a:r>
            <a:r>
              <a:rPr b="0">
                <a:solidFill>
                  <a:srgbClr val="404040"/>
                </a:solidFill>
                <a:latin typeface="Consolas"/>
                <a:ea typeface="Consolas"/>
                <a:cs typeface="Consolas"/>
                <a:sym typeface="Consolas"/>
              </a:rPr>
              <a:t>):</a:t>
            </a:r>
            <a:endParaRPr b="0">
              <a:solidFill>
                <a:srgbClr val="404040"/>
              </a:solidFill>
              <a:latin typeface="Consolas"/>
              <a:ea typeface="Consolas"/>
              <a:cs typeface="Consolas"/>
              <a:sym typeface="Consolas"/>
            </a:endParaRPr>
          </a:p>
          <a:p>
            <a:pPr marL="0" marR="0" defTabSz="457200">
              <a:lnSpc>
                <a:spcPct val="90000"/>
              </a:lnSpc>
              <a:defRPr sz="2400">
                <a:solidFill>
                  <a:srgbClr val="404040"/>
                </a:solidFill>
                <a:uFillTx/>
                <a:latin typeface="Consolas"/>
                <a:ea typeface="Consolas"/>
                <a:cs typeface="Consolas"/>
                <a:sym typeface="Consolas"/>
              </a:defRPr>
            </a:pPr>
            <a:r>
              <a:t>    </a:t>
            </a:r>
            <a:r>
              <a:rPr>
                <a:solidFill>
                  <a:srgbClr val="0086B3"/>
                </a:solidFill>
              </a:rPr>
              <a:t>max</a:t>
            </a:r>
            <a:r>
              <a:t> </a:t>
            </a:r>
            <a:r>
              <a:rPr b="1">
                <a:latin typeface="Helvetica"/>
                <a:ea typeface="Helvetica"/>
                <a:cs typeface="Helvetica"/>
                <a:sym typeface="Helvetica"/>
              </a:rPr>
              <a:t>=</a:t>
            </a:r>
            <a:r>
              <a:t> </a:t>
            </a:r>
            <a:r>
              <a:rPr>
                <a:solidFill>
                  <a:srgbClr val="009999"/>
                </a:solidFill>
              </a:rPr>
              <a:t>0</a:t>
            </a:r>
          </a:p>
          <a:p>
            <a:pPr marL="0" marR="0" defTabSz="457200">
              <a:lnSpc>
                <a:spcPct val="90000"/>
              </a:lnSpc>
              <a:defRPr sz="2400">
                <a:solidFill>
                  <a:srgbClr val="404040"/>
                </a:solidFill>
                <a:uFillTx/>
                <a:latin typeface="Consolas"/>
                <a:ea typeface="Consolas"/>
                <a:cs typeface="Consolas"/>
                <a:sym typeface="Consolas"/>
              </a:defRPr>
            </a:pPr>
            <a:r>
              <a:t>    </a:t>
            </a:r>
            <a:r>
              <a:rPr b="1">
                <a:latin typeface="Helvetica"/>
                <a:ea typeface="Helvetica"/>
                <a:cs typeface="Helvetica"/>
                <a:sym typeface="Helvetica"/>
              </a:rPr>
              <a:t>for</a:t>
            </a:r>
            <a:r>
              <a:t> </a:t>
            </a:r>
            <a:r>
              <a:rPr>
                <a:solidFill>
                  <a:srgbClr val="323333"/>
                </a:solidFill>
              </a:rPr>
              <a:t>x</a:t>
            </a:r>
            <a:r>
              <a:t> </a:t>
            </a:r>
            <a:r>
              <a:rPr b="1">
                <a:latin typeface="Helvetica"/>
                <a:ea typeface="Helvetica"/>
                <a:cs typeface="Helvetica"/>
                <a:sym typeface="Helvetica"/>
              </a:rPr>
              <a:t>in</a:t>
            </a:r>
            <a:r>
              <a:t> </a:t>
            </a:r>
            <a:r>
              <a:rPr>
                <a:solidFill>
                  <a:srgbClr val="323333"/>
                </a:solidFill>
              </a:rPr>
              <a:t>L</a:t>
            </a:r>
            <a:r>
              <a:t>:</a:t>
            </a:r>
          </a:p>
          <a:p>
            <a:pPr marL="0" marR="0" defTabSz="457200">
              <a:lnSpc>
                <a:spcPct val="90000"/>
              </a:lnSpc>
              <a:defRPr sz="2400">
                <a:solidFill>
                  <a:srgbClr val="404040"/>
                </a:solidFill>
                <a:uFillTx/>
                <a:latin typeface="Consolas"/>
                <a:ea typeface="Consolas"/>
                <a:cs typeface="Consolas"/>
                <a:sym typeface="Consolas"/>
              </a:defRPr>
            </a:pPr>
            <a:r>
              <a:t>        </a:t>
            </a:r>
            <a:r>
              <a:rPr b="1">
                <a:latin typeface="Helvetica"/>
                <a:ea typeface="Helvetica"/>
                <a:cs typeface="Helvetica"/>
                <a:sym typeface="Helvetica"/>
              </a:rPr>
              <a:t>if</a:t>
            </a:r>
            <a:r>
              <a:t> </a:t>
            </a:r>
            <a:r>
              <a:rPr>
                <a:solidFill>
                  <a:srgbClr val="323333"/>
                </a:solidFill>
              </a:rPr>
              <a:t>x</a:t>
            </a:r>
            <a:r>
              <a:t> </a:t>
            </a:r>
            <a:r>
              <a:rPr b="1">
                <a:latin typeface="Helvetica"/>
                <a:ea typeface="Helvetica"/>
                <a:cs typeface="Helvetica"/>
                <a:sym typeface="Helvetica"/>
              </a:rPr>
              <a:t>&gt;</a:t>
            </a:r>
            <a:r>
              <a:t> </a:t>
            </a:r>
            <a:r>
              <a:rPr>
                <a:solidFill>
                  <a:srgbClr val="0086B3"/>
                </a:solidFill>
              </a:rPr>
              <a:t>max</a:t>
            </a:r>
            <a:r>
              <a:t>:</a:t>
            </a:r>
          </a:p>
          <a:p>
            <a:pPr marL="0" marR="0" defTabSz="457200">
              <a:lnSpc>
                <a:spcPct val="90000"/>
              </a:lnSpc>
              <a:defRPr sz="2400">
                <a:solidFill>
                  <a:srgbClr val="404040"/>
                </a:solidFill>
                <a:uFillTx/>
                <a:latin typeface="Consolas"/>
                <a:ea typeface="Consolas"/>
                <a:cs typeface="Consolas"/>
                <a:sym typeface="Consolas"/>
              </a:defRPr>
            </a:pPr>
            <a:r>
              <a:t>            </a:t>
            </a:r>
            <a:r>
              <a:rPr>
                <a:solidFill>
                  <a:srgbClr val="0086B3"/>
                </a:solidFill>
              </a:rPr>
              <a:t>max</a:t>
            </a:r>
            <a:r>
              <a:t> </a:t>
            </a:r>
            <a:r>
              <a:rPr b="1">
                <a:latin typeface="Helvetica"/>
                <a:ea typeface="Helvetica"/>
                <a:cs typeface="Helvetica"/>
                <a:sym typeface="Helvetica"/>
              </a:rPr>
              <a:t>=</a:t>
            </a:r>
            <a:r>
              <a:t> </a:t>
            </a:r>
            <a:r>
              <a:rPr>
                <a:solidFill>
                  <a:srgbClr val="323333"/>
                </a:solidFill>
              </a:rPr>
              <a:t>x</a:t>
            </a:r>
          </a:p>
          <a:p>
            <a:pPr marL="0" marR="0" defTabSz="457200">
              <a:lnSpc>
                <a:spcPct val="90000"/>
              </a:lnSpc>
              <a:defRPr b="1" sz="2400">
                <a:solidFill>
                  <a:srgbClr val="404040"/>
                </a:solidFill>
                <a:uFillTx/>
                <a:latin typeface="Helvetica"/>
                <a:ea typeface="Helvetica"/>
                <a:cs typeface="Helvetica"/>
                <a:sym typeface="Helvetica"/>
              </a:defRPr>
            </a:pPr>
            <a:r>
              <a:rPr b="0">
                <a:latin typeface="Consolas"/>
                <a:ea typeface="Consolas"/>
                <a:cs typeface="Consolas"/>
                <a:sym typeface="Consolas"/>
              </a:rPr>
              <a:t>    </a:t>
            </a:r>
            <a:r>
              <a:t>return</a:t>
            </a:r>
            <a:r>
              <a:rPr b="0">
                <a:latin typeface="Consolas"/>
                <a:ea typeface="Consolas"/>
                <a:cs typeface="Consolas"/>
                <a:sym typeface="Consolas"/>
              </a:rPr>
              <a:t> </a:t>
            </a:r>
            <a:r>
              <a:rPr b="0">
                <a:solidFill>
                  <a:srgbClr val="0086B3"/>
                </a:solidFill>
                <a:latin typeface="Consolas"/>
                <a:ea typeface="Consolas"/>
                <a:cs typeface="Consolas"/>
                <a:sym typeface="Consolas"/>
              </a:rPr>
              <a:t>max</a:t>
            </a:r>
            <a:endParaRPr b="0">
              <a:latin typeface="Consolas"/>
              <a:ea typeface="Consolas"/>
              <a:cs typeface="Consolas"/>
              <a:sym typeface="Consolas"/>
            </a:endParaRP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62"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163"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164"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165"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166"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167"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168"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169" name="Tactical and strategic expertise"/>
          <p:cNvSpPr txBox="1"/>
          <p:nvPr>
            <p:ph type="title"/>
          </p:nvPr>
        </p:nvSpPr>
        <p:spPr>
          <a:prstGeom prst="rect">
            <a:avLst/>
          </a:prstGeom>
        </p:spPr>
        <p:txBody>
          <a:bodyPr/>
          <a:lstStyle/>
          <a:p>
            <a:pPr/>
            <a:r>
              <a:t>Tactical and strategic expertise</a:t>
            </a:r>
          </a:p>
        </p:txBody>
      </p:sp>
      <p:sp>
        <p:nvSpPr>
          <p:cNvPr id="1170" name="Double-click to edit"/>
          <p:cNvSpPr txBox="1"/>
          <p:nvPr>
            <p:ph type="body" idx="1"/>
          </p:nvPr>
        </p:nvSpPr>
        <p:spPr>
          <a:prstGeom prst="rect">
            <a:avLst/>
          </a:prstGeom>
        </p:spPr>
        <p:txBody>
          <a:bodyPr/>
          <a:lstStyle/>
          <a:p>
            <a:pP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72"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173"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174"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175"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176"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177"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178"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179" name="Chess: Tactical vs. Strategic Positions"/>
          <p:cNvSpPr txBox="1"/>
          <p:nvPr>
            <p:ph type="title"/>
          </p:nvPr>
        </p:nvSpPr>
        <p:spPr>
          <a:prstGeom prst="rect">
            <a:avLst/>
          </a:prstGeom>
        </p:spPr>
        <p:txBody>
          <a:bodyPr/>
          <a:lstStyle/>
          <a:p>
            <a:pPr/>
            <a:r>
              <a:t>Chess: </a:t>
            </a:r>
            <a:r>
              <a:rPr>
                <a:solidFill>
                  <a:srgbClr val="CC3300"/>
                </a:solidFill>
              </a:rPr>
              <a:t>Tactical</a:t>
            </a:r>
            <a:r>
              <a:t> vs. </a:t>
            </a:r>
            <a:r>
              <a:rPr>
                <a:solidFill>
                  <a:srgbClr val="009999"/>
                </a:solidFill>
              </a:rPr>
              <a:t>Strategic</a:t>
            </a:r>
            <a:r>
              <a:t> Positions</a:t>
            </a:r>
          </a:p>
        </p:txBody>
      </p:sp>
      <p:grpSp>
        <p:nvGrpSpPr>
          <p:cNvPr id="1183" name="Group"/>
          <p:cNvGrpSpPr/>
          <p:nvPr/>
        </p:nvGrpSpPr>
        <p:grpSpPr>
          <a:xfrm>
            <a:off x="468312" y="1700212"/>
            <a:ext cx="3959226" cy="4176713"/>
            <a:chOff x="0" y="0"/>
            <a:chExt cx="3959225" cy="4176712"/>
          </a:xfrm>
        </p:grpSpPr>
        <p:sp>
          <p:nvSpPr>
            <p:cNvPr id="1180" name="Rectangle"/>
            <p:cNvSpPr/>
            <p:nvPr/>
          </p:nvSpPr>
          <p:spPr>
            <a:xfrm>
              <a:off x="0" y="0"/>
              <a:ext cx="3959225" cy="4176713"/>
            </a:xfrm>
            <a:prstGeom prst="rect">
              <a:avLst/>
            </a:prstGeom>
            <a:solidFill>
              <a:srgbClr val="CC0000"/>
            </a:solidFill>
            <a:ln w="9525" cap="flat">
              <a:solidFill>
                <a:srgbClr val="000000"/>
              </a:solidFill>
              <a:prstDash val="solid"/>
              <a:round/>
            </a:ln>
            <a:effectLst/>
          </p:spPr>
          <p:txBody>
            <a:bodyPr wrap="square" lIns="45719" tIns="45719" rIns="45719" bIns="45719" numCol="1" anchor="ctr">
              <a:noAutofit/>
            </a:bodyPr>
            <a:lstStyle/>
            <a:p>
              <a:pPr marL="0" marR="0">
                <a:defRPr>
                  <a:uFillTx/>
                </a:defRPr>
              </a:pPr>
            </a:p>
          </p:txBody>
        </p:sp>
        <p:pic>
          <p:nvPicPr>
            <p:cNvPr id="1181" name="figure1_stim_examples_tac18_pos10.jpeg" descr="figure1_stim_examples_tac18_pos10.jpeg"/>
            <p:cNvPicPr>
              <a:picLocks noChangeAspect="1"/>
            </p:cNvPicPr>
            <p:nvPr/>
          </p:nvPicPr>
          <p:blipFill>
            <a:blip r:embed="rId6">
              <a:extLst/>
            </a:blip>
            <a:srcRect l="13505" t="993" r="14399" b="50961"/>
            <a:stretch>
              <a:fillRect/>
            </a:stretch>
          </p:blipFill>
          <p:spPr>
            <a:xfrm>
              <a:off x="215899" y="215899"/>
              <a:ext cx="3529014" cy="3527426"/>
            </a:xfrm>
            <a:prstGeom prst="rect">
              <a:avLst/>
            </a:prstGeom>
            <a:ln w="12700" cap="flat">
              <a:noFill/>
              <a:miter lim="400000"/>
            </a:ln>
            <a:effectLst/>
          </p:spPr>
        </p:pic>
        <p:sp>
          <p:nvSpPr>
            <p:cNvPr id="1182" name="Ex. 1: Tactical Position"/>
            <p:cNvSpPr txBox="1"/>
            <p:nvPr/>
          </p:nvSpPr>
          <p:spPr>
            <a:xfrm>
              <a:off x="647700" y="3816350"/>
              <a:ext cx="2663825"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marL="0" marR="0">
                <a:spcBef>
                  <a:spcPts val="1000"/>
                </a:spcBef>
                <a:defRPr>
                  <a:solidFill>
                    <a:srgbClr val="FFFFFF"/>
                  </a:solidFill>
                  <a:uFillTx/>
                </a:defRPr>
              </a:lvl1pPr>
            </a:lstStyle>
            <a:p>
              <a:pPr/>
              <a:r>
                <a:t>Ex. 1: Tactical Position</a:t>
              </a:r>
            </a:p>
          </p:txBody>
        </p:sp>
      </p:grpSp>
      <p:grpSp>
        <p:nvGrpSpPr>
          <p:cNvPr id="1187" name="Group"/>
          <p:cNvGrpSpPr/>
          <p:nvPr/>
        </p:nvGrpSpPr>
        <p:grpSpPr>
          <a:xfrm>
            <a:off x="4643437" y="1700212"/>
            <a:ext cx="3960813" cy="4176713"/>
            <a:chOff x="0" y="0"/>
            <a:chExt cx="3960812" cy="4176712"/>
          </a:xfrm>
        </p:grpSpPr>
        <p:sp>
          <p:nvSpPr>
            <p:cNvPr id="1184" name="Rectangle"/>
            <p:cNvSpPr/>
            <p:nvPr/>
          </p:nvSpPr>
          <p:spPr>
            <a:xfrm>
              <a:off x="0" y="0"/>
              <a:ext cx="3960813" cy="4176713"/>
            </a:xfrm>
            <a:prstGeom prst="rect">
              <a:avLst/>
            </a:prstGeom>
            <a:solidFill>
              <a:srgbClr val="009999"/>
            </a:solidFill>
            <a:ln w="9525" cap="flat">
              <a:solidFill>
                <a:srgbClr val="000000"/>
              </a:solidFill>
              <a:prstDash val="solid"/>
              <a:round/>
            </a:ln>
            <a:effectLst/>
          </p:spPr>
          <p:txBody>
            <a:bodyPr wrap="square" lIns="45719" tIns="45719" rIns="45719" bIns="45719" numCol="1" anchor="ctr">
              <a:noAutofit/>
            </a:bodyPr>
            <a:lstStyle/>
            <a:p>
              <a:pPr marL="0" marR="0">
                <a:defRPr>
                  <a:uFillTx/>
                </a:defRPr>
              </a:pPr>
            </a:p>
          </p:txBody>
        </p:sp>
        <p:pic>
          <p:nvPicPr>
            <p:cNvPr id="1185" name="figure1_stim_examples_tac18_pos10.jpeg" descr="figure1_stim_examples_tac18_pos10.jpeg"/>
            <p:cNvPicPr>
              <a:picLocks noChangeAspect="1"/>
            </p:cNvPicPr>
            <p:nvPr/>
          </p:nvPicPr>
          <p:blipFill>
            <a:blip r:embed="rId6">
              <a:extLst/>
            </a:blip>
            <a:srcRect l="13551" t="49021" r="14546" b="2005"/>
            <a:stretch>
              <a:fillRect/>
            </a:stretch>
          </p:blipFill>
          <p:spPr>
            <a:xfrm>
              <a:off x="215900" y="215900"/>
              <a:ext cx="3527426" cy="3527425"/>
            </a:xfrm>
            <a:prstGeom prst="rect">
              <a:avLst/>
            </a:prstGeom>
            <a:ln w="12700" cap="flat">
              <a:noFill/>
              <a:miter lim="400000"/>
            </a:ln>
            <a:effectLst/>
          </p:spPr>
        </p:pic>
        <p:sp>
          <p:nvSpPr>
            <p:cNvPr id="1186" name="Ex. 2: Strategic Position"/>
            <p:cNvSpPr txBox="1"/>
            <p:nvPr/>
          </p:nvSpPr>
          <p:spPr>
            <a:xfrm>
              <a:off x="649287" y="3816350"/>
              <a:ext cx="2951163"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marL="0" marR="0">
                <a:spcBef>
                  <a:spcPts val="1000"/>
                </a:spcBef>
                <a:defRPr>
                  <a:solidFill>
                    <a:srgbClr val="FFFFFF"/>
                  </a:solidFill>
                  <a:uFillTx/>
                </a:defRPr>
              </a:lvl1pPr>
            </a:lstStyle>
            <a:p>
              <a:pPr/>
              <a:r>
                <a:t>Ex. 2: Strategic Position</a:t>
              </a:r>
            </a:p>
          </p:txBody>
        </p:sp>
      </p:grpSp>
      <p:sp>
        <p:nvSpPr>
          <p:cNvPr id="1188" name="Oval"/>
          <p:cNvSpPr/>
          <p:nvPr/>
        </p:nvSpPr>
        <p:spPr>
          <a:xfrm>
            <a:off x="3563937" y="3141662"/>
            <a:ext cx="792163" cy="647701"/>
          </a:xfrm>
          <a:prstGeom prst="ellipse">
            <a:avLst/>
          </a:prstGeom>
          <a:ln w="38100">
            <a:solidFill>
              <a:srgbClr val="FFFF00"/>
            </a:solidFill>
          </a:ln>
        </p:spPr>
        <p:txBody>
          <a:bodyPr lIns="45719" rIns="45719" anchor="ctr"/>
          <a:lstStyle/>
          <a:p>
            <a:pPr marL="0" marR="0">
              <a:defRPr>
                <a:uFillTx/>
              </a:defRPr>
            </a:pPr>
          </a:p>
        </p:txBody>
      </p:sp>
      <p:sp>
        <p:nvSpPr>
          <p:cNvPr id="1189" name="Oval"/>
          <p:cNvSpPr/>
          <p:nvPr/>
        </p:nvSpPr>
        <p:spPr>
          <a:xfrm>
            <a:off x="5580062" y="3933825"/>
            <a:ext cx="792163" cy="647700"/>
          </a:xfrm>
          <a:prstGeom prst="ellipse">
            <a:avLst/>
          </a:prstGeom>
          <a:ln w="38100">
            <a:solidFill>
              <a:srgbClr val="FFFF00"/>
            </a:solidFill>
          </a:ln>
        </p:spPr>
        <p:txBody>
          <a:bodyPr lIns="45719" rIns="45719" anchor="ctr"/>
          <a:lstStyle/>
          <a:p>
            <a:pPr marL="0" marR="0">
              <a:defRPr>
                <a:uFillTx/>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1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118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118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118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189" grpId="4"/>
      <p:bldP build="whole" bldLvl="1" animBg="1" rev="0" advAuto="0" spid="1188" grpId="2"/>
      <p:bldP build="whole" bldLvl="1" animBg="1" rev="0" advAuto="0" spid="1187" grpId="3"/>
      <p:bldP build="whole" bldLvl="1" animBg="1" rev="0" advAuto="0" spid="1183" grpId="1"/>
    </p:bldLst>
  </p:timing>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91"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192"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193"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194"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195"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196"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197"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198" name="Rectangle 2"/>
          <p:cNvSpPr txBox="1"/>
          <p:nvPr>
            <p:ph type="title"/>
          </p:nvPr>
        </p:nvSpPr>
        <p:spPr>
          <a:prstGeom prst="rect">
            <a:avLst/>
          </a:prstGeom>
        </p:spPr>
        <p:txBody>
          <a:bodyPr/>
          <a:lstStyle/>
          <a:p>
            <a:pPr/>
            <a:r>
              <a:t>Tactical expertise</a:t>
            </a:r>
          </a:p>
        </p:txBody>
      </p:sp>
      <p:sp>
        <p:nvSpPr>
          <p:cNvPr id="1199" name="Rectangle 3"/>
          <p:cNvSpPr txBox="1"/>
          <p:nvPr>
            <p:ph type="body" sz="half" idx="1"/>
          </p:nvPr>
        </p:nvSpPr>
        <p:spPr>
          <a:xfrm>
            <a:off x="4633118" y="1729581"/>
            <a:ext cx="4414839" cy="3601344"/>
          </a:xfrm>
          <a:prstGeom prst="rect">
            <a:avLst/>
          </a:prstGeom>
        </p:spPr>
        <p:txBody>
          <a:bodyPr/>
          <a:lstStyle/>
          <a:p>
            <a:pPr marL="457200" indent="-457200">
              <a:spcBef>
                <a:spcPts val="700"/>
              </a:spcBef>
              <a:buSzTx/>
              <a:buNone/>
            </a:pPr>
            <a:r>
              <a:t>TACTICAL LEARNING</a:t>
            </a:r>
          </a:p>
          <a:p>
            <a:pPr lvl="1" marL="457200" indent="-457200">
              <a:spcBef>
                <a:spcPts val="700"/>
              </a:spcBef>
              <a:buClr>
                <a:srgbClr val="5BA2BC"/>
              </a:buClr>
              <a:buFont typeface="Arial"/>
              <a:defRPr sz="2400"/>
            </a:pPr>
            <a:r>
              <a:t>Learning of sequences of actions that help solve a problem</a:t>
            </a:r>
          </a:p>
          <a:p>
            <a:pPr lvl="1" marL="0" indent="0">
              <a:spcBef>
                <a:spcPts val="1800"/>
              </a:spcBef>
              <a:buSzTx/>
              <a:buFont typeface="Wingdings"/>
              <a:buNone/>
              <a:defRPr sz="2400"/>
            </a:pPr>
            <a:r>
              <a:t>TACTIC</a:t>
            </a:r>
          </a:p>
          <a:p>
            <a:pPr lvl="3" marL="457200" indent="-457200">
              <a:spcBef>
                <a:spcPts val="700"/>
              </a:spcBef>
              <a:buClr>
                <a:srgbClr val="5BA2BC"/>
              </a:buClr>
              <a:buFont typeface="Arial"/>
              <a:defRPr sz="2400"/>
            </a:pPr>
            <a:r>
              <a:t>Refers to a method that accomplishes a particular goal</a:t>
            </a:r>
          </a:p>
        </p:txBody>
      </p:sp>
      <p:grpSp>
        <p:nvGrpSpPr>
          <p:cNvPr id="1203" name="Group"/>
          <p:cNvGrpSpPr/>
          <p:nvPr/>
        </p:nvGrpSpPr>
        <p:grpSpPr>
          <a:xfrm>
            <a:off x="569912" y="1627981"/>
            <a:ext cx="3959226" cy="4176713"/>
            <a:chOff x="0" y="0"/>
            <a:chExt cx="3959225" cy="4176712"/>
          </a:xfrm>
        </p:grpSpPr>
        <p:sp>
          <p:nvSpPr>
            <p:cNvPr id="1200" name="Rectangle"/>
            <p:cNvSpPr/>
            <p:nvPr/>
          </p:nvSpPr>
          <p:spPr>
            <a:xfrm>
              <a:off x="0" y="0"/>
              <a:ext cx="3959225" cy="4176713"/>
            </a:xfrm>
            <a:prstGeom prst="rect">
              <a:avLst/>
            </a:prstGeom>
            <a:solidFill>
              <a:srgbClr val="CC0000"/>
            </a:solidFill>
            <a:ln w="9525" cap="flat">
              <a:solidFill>
                <a:srgbClr val="000000"/>
              </a:solidFill>
              <a:prstDash val="solid"/>
              <a:round/>
            </a:ln>
            <a:effectLst/>
          </p:spPr>
          <p:txBody>
            <a:bodyPr wrap="square" lIns="45719" tIns="45719" rIns="45719" bIns="45719" numCol="1" anchor="ctr">
              <a:noAutofit/>
            </a:bodyPr>
            <a:lstStyle/>
            <a:p>
              <a:pPr marL="0" marR="0">
                <a:defRPr>
                  <a:uFillTx/>
                </a:defRPr>
              </a:pPr>
            </a:p>
          </p:txBody>
        </p:sp>
        <p:pic>
          <p:nvPicPr>
            <p:cNvPr id="1201" name="figure1_stim_examples_tac18_pos10.jpeg" descr="figure1_stim_examples_tac18_pos10.jpeg"/>
            <p:cNvPicPr>
              <a:picLocks noChangeAspect="1"/>
            </p:cNvPicPr>
            <p:nvPr/>
          </p:nvPicPr>
          <p:blipFill>
            <a:blip r:embed="rId6">
              <a:extLst/>
            </a:blip>
            <a:srcRect l="13505" t="993" r="14399" b="50961"/>
            <a:stretch>
              <a:fillRect/>
            </a:stretch>
          </p:blipFill>
          <p:spPr>
            <a:xfrm>
              <a:off x="215899" y="215899"/>
              <a:ext cx="3529014" cy="3527426"/>
            </a:xfrm>
            <a:prstGeom prst="rect">
              <a:avLst/>
            </a:prstGeom>
            <a:ln w="12700" cap="flat">
              <a:noFill/>
              <a:miter lim="400000"/>
            </a:ln>
            <a:effectLst/>
          </p:spPr>
        </p:pic>
        <p:sp>
          <p:nvSpPr>
            <p:cNvPr id="1202" name="Ex. 1: Tactical Position"/>
            <p:cNvSpPr txBox="1"/>
            <p:nvPr/>
          </p:nvSpPr>
          <p:spPr>
            <a:xfrm>
              <a:off x="647700" y="3816350"/>
              <a:ext cx="2663825"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marL="0" marR="0">
                <a:spcBef>
                  <a:spcPts val="1000"/>
                </a:spcBef>
                <a:defRPr>
                  <a:solidFill>
                    <a:srgbClr val="FFFFFF"/>
                  </a:solidFill>
                  <a:uFillTx/>
                </a:defRPr>
              </a:lvl1pPr>
            </a:lstStyle>
            <a:p>
              <a:pPr/>
              <a:r>
                <a:t>Ex. 1: Tactical Position</a:t>
              </a:r>
            </a:p>
          </p:txBody>
        </p:sp>
      </p:grpSp>
      <p:sp>
        <p:nvSpPr>
          <p:cNvPr id="1204" name="Oval"/>
          <p:cNvSpPr/>
          <p:nvPr/>
        </p:nvSpPr>
        <p:spPr>
          <a:xfrm>
            <a:off x="3641725" y="3028950"/>
            <a:ext cx="792163" cy="647700"/>
          </a:xfrm>
          <a:prstGeom prst="ellipse">
            <a:avLst/>
          </a:prstGeom>
          <a:ln w="38100">
            <a:solidFill>
              <a:srgbClr val="FFFF00"/>
            </a:solidFill>
          </a:ln>
        </p:spPr>
        <p:txBody>
          <a:bodyPr lIns="45719" rIns="45719" anchor="ctr"/>
          <a:lstStyle/>
          <a:p>
            <a:pPr marL="0" marR="0">
              <a:defRPr>
                <a:uFillTx/>
              </a:defRPr>
            </a:pPr>
          </a:p>
        </p:txBody>
      </p:sp>
      <p:sp>
        <p:nvSpPr>
          <p:cNvPr id="1205" name="Anderson p. 217-218"/>
          <p:cNvSpPr txBox="1"/>
          <p:nvPr/>
        </p:nvSpPr>
        <p:spPr>
          <a:xfrm>
            <a:off x="6423118" y="5701936"/>
            <a:ext cx="2290141"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Anderson p. 217-218</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07"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208"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209"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210"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211"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212"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213"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214" name="Rectangle 2"/>
          <p:cNvSpPr txBox="1"/>
          <p:nvPr>
            <p:ph type="title"/>
          </p:nvPr>
        </p:nvSpPr>
        <p:spPr>
          <a:prstGeom prst="rect">
            <a:avLst/>
          </a:prstGeom>
        </p:spPr>
        <p:txBody>
          <a:bodyPr/>
          <a:lstStyle/>
          <a:p>
            <a:pPr/>
            <a:r>
              <a:t>Strategic expertise</a:t>
            </a:r>
          </a:p>
        </p:txBody>
      </p:sp>
      <p:sp>
        <p:nvSpPr>
          <p:cNvPr id="1215" name="Rectangle 3"/>
          <p:cNvSpPr txBox="1"/>
          <p:nvPr>
            <p:ph type="body" sz="half" idx="1"/>
          </p:nvPr>
        </p:nvSpPr>
        <p:spPr>
          <a:xfrm>
            <a:off x="293836" y="1628775"/>
            <a:ext cx="4212581" cy="3717975"/>
          </a:xfrm>
          <a:prstGeom prst="rect">
            <a:avLst/>
          </a:prstGeom>
        </p:spPr>
        <p:txBody>
          <a:bodyPr/>
          <a:lstStyle/>
          <a:p>
            <a:pPr marL="457200" indent="-416559">
              <a:lnSpc>
                <a:spcPct val="80000"/>
              </a:lnSpc>
              <a:spcBef>
                <a:spcPts val="700"/>
              </a:spcBef>
              <a:buSzTx/>
              <a:buNone/>
            </a:pPr>
            <a:r>
              <a:t>STRATEGIC LEARNING</a:t>
            </a:r>
          </a:p>
          <a:p>
            <a:pPr lvl="1" marL="457200" indent="-457200">
              <a:lnSpc>
                <a:spcPct val="96000"/>
              </a:lnSpc>
              <a:spcBef>
                <a:spcPts val="600"/>
              </a:spcBef>
              <a:buClr>
                <a:srgbClr val="5BA2BC"/>
              </a:buClr>
              <a:buFont typeface="Arial"/>
              <a:defRPr sz="2400"/>
            </a:pPr>
            <a:r>
              <a:t>Learning how to organize one</a:t>
            </a:r>
            <a:r>
              <a:t>’</a:t>
            </a:r>
            <a:r>
              <a:t>s problem-solving for a specific class of problems</a:t>
            </a:r>
          </a:p>
          <a:p>
            <a:pPr lvl="1" marL="457200" indent="-457200">
              <a:lnSpc>
                <a:spcPct val="96000"/>
              </a:lnSpc>
              <a:spcBef>
                <a:spcPts val="600"/>
              </a:spcBef>
              <a:buClr>
                <a:srgbClr val="5BA2BC"/>
              </a:buClr>
              <a:buFont typeface="Arial"/>
              <a:defRPr sz="2400"/>
            </a:pPr>
            <a:r>
              <a:t>Tactical learning involves learning new pieces of skill, whereas strategic learning is concerned with putting them together.</a:t>
            </a:r>
          </a:p>
        </p:txBody>
      </p:sp>
      <p:grpSp>
        <p:nvGrpSpPr>
          <p:cNvPr id="1219" name="Group"/>
          <p:cNvGrpSpPr/>
          <p:nvPr/>
        </p:nvGrpSpPr>
        <p:grpSpPr>
          <a:xfrm>
            <a:off x="4643437" y="1700212"/>
            <a:ext cx="3960813" cy="4176713"/>
            <a:chOff x="0" y="0"/>
            <a:chExt cx="3960812" cy="4176712"/>
          </a:xfrm>
        </p:grpSpPr>
        <p:sp>
          <p:nvSpPr>
            <p:cNvPr id="1216" name="Rectangle"/>
            <p:cNvSpPr/>
            <p:nvPr/>
          </p:nvSpPr>
          <p:spPr>
            <a:xfrm>
              <a:off x="0" y="0"/>
              <a:ext cx="3960813" cy="4176713"/>
            </a:xfrm>
            <a:prstGeom prst="rect">
              <a:avLst/>
            </a:prstGeom>
            <a:solidFill>
              <a:srgbClr val="009999"/>
            </a:solidFill>
            <a:ln w="9525" cap="flat">
              <a:solidFill>
                <a:srgbClr val="000000"/>
              </a:solidFill>
              <a:prstDash val="solid"/>
              <a:round/>
            </a:ln>
            <a:effectLst/>
          </p:spPr>
          <p:txBody>
            <a:bodyPr wrap="square" lIns="45719" tIns="45719" rIns="45719" bIns="45719" numCol="1" anchor="ctr">
              <a:noAutofit/>
            </a:bodyPr>
            <a:lstStyle/>
            <a:p>
              <a:pPr marL="0" marR="0">
                <a:defRPr>
                  <a:uFillTx/>
                </a:defRPr>
              </a:pPr>
            </a:p>
          </p:txBody>
        </p:sp>
        <p:pic>
          <p:nvPicPr>
            <p:cNvPr id="1217" name="figure1_stim_examples_tac18_pos10.jpeg" descr="figure1_stim_examples_tac18_pos10.jpeg"/>
            <p:cNvPicPr>
              <a:picLocks noChangeAspect="1"/>
            </p:cNvPicPr>
            <p:nvPr/>
          </p:nvPicPr>
          <p:blipFill>
            <a:blip r:embed="rId6">
              <a:extLst/>
            </a:blip>
            <a:srcRect l="13551" t="49021" r="14546" b="2005"/>
            <a:stretch>
              <a:fillRect/>
            </a:stretch>
          </p:blipFill>
          <p:spPr>
            <a:xfrm>
              <a:off x="215900" y="215900"/>
              <a:ext cx="3527426" cy="3527425"/>
            </a:xfrm>
            <a:prstGeom prst="rect">
              <a:avLst/>
            </a:prstGeom>
            <a:ln w="12700" cap="flat">
              <a:noFill/>
              <a:miter lim="400000"/>
            </a:ln>
            <a:effectLst/>
          </p:spPr>
        </p:pic>
        <p:sp>
          <p:nvSpPr>
            <p:cNvPr id="1218" name="Ex. 2: Strategic Position"/>
            <p:cNvSpPr txBox="1"/>
            <p:nvPr/>
          </p:nvSpPr>
          <p:spPr>
            <a:xfrm>
              <a:off x="649287" y="3816350"/>
              <a:ext cx="2951163" cy="350662"/>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marL="0" marR="0">
                <a:spcBef>
                  <a:spcPts val="1000"/>
                </a:spcBef>
                <a:defRPr>
                  <a:solidFill>
                    <a:srgbClr val="FFFFFF"/>
                  </a:solidFill>
                  <a:uFillTx/>
                </a:defRPr>
              </a:lvl1pPr>
            </a:lstStyle>
            <a:p>
              <a:pPr/>
              <a:r>
                <a:t>Ex. 2: Strategic Position</a:t>
              </a:r>
            </a:p>
          </p:txBody>
        </p:sp>
      </p:grpSp>
      <p:sp>
        <p:nvSpPr>
          <p:cNvPr id="1220" name="Oval"/>
          <p:cNvSpPr/>
          <p:nvPr/>
        </p:nvSpPr>
        <p:spPr>
          <a:xfrm>
            <a:off x="5580062" y="3933825"/>
            <a:ext cx="792163" cy="647700"/>
          </a:xfrm>
          <a:prstGeom prst="ellipse">
            <a:avLst/>
          </a:prstGeom>
          <a:ln w="38100">
            <a:solidFill>
              <a:srgbClr val="FFFF00"/>
            </a:solidFill>
          </a:ln>
        </p:spPr>
        <p:txBody>
          <a:bodyPr lIns="45719" rIns="45719" anchor="ctr"/>
          <a:lstStyle/>
          <a:p>
            <a:pPr marL="0" marR="0">
              <a:defRPr>
                <a:uFillTx/>
              </a:defRPr>
            </a:pPr>
          </a:p>
        </p:txBody>
      </p:sp>
      <p:sp>
        <p:nvSpPr>
          <p:cNvPr id="1221" name="Anderson p. 218-219"/>
          <p:cNvSpPr txBox="1"/>
          <p:nvPr/>
        </p:nvSpPr>
        <p:spPr>
          <a:xfrm>
            <a:off x="581118" y="5575889"/>
            <a:ext cx="2290141" cy="360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Anderson p. 218-219</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445"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446"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447"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448"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449"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450"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451" name="The long-term memory model"/>
          <p:cNvSpPr txBox="1"/>
          <p:nvPr>
            <p:ph type="title"/>
          </p:nvPr>
        </p:nvSpPr>
        <p:spPr>
          <a:xfrm>
            <a:off x="457200" y="-60326"/>
            <a:ext cx="8229600" cy="1508126"/>
          </a:xfrm>
          <a:prstGeom prst="rect">
            <a:avLst/>
          </a:prstGeom>
        </p:spPr>
        <p:txBody>
          <a:bodyPr/>
          <a:lstStyle/>
          <a:p>
            <a:pPr/>
            <a:r>
              <a:t>The long-term memory model</a:t>
            </a:r>
          </a:p>
        </p:txBody>
      </p:sp>
      <p:sp>
        <p:nvSpPr>
          <p:cNvPr id="452" name="Double-click to edit"/>
          <p:cNvSpPr txBox="1"/>
          <p:nvPr>
            <p:ph type="body" idx="1"/>
          </p:nvPr>
        </p:nvSpPr>
        <p:spPr>
          <a:prstGeom prst="rect">
            <a:avLst/>
          </a:prstGeom>
        </p:spPr>
        <p:txBody>
          <a:bodyPr/>
          <a:lstStyle/>
          <a:p>
            <a:pPr/>
          </a:p>
        </p:txBody>
      </p:sp>
      <p:pic>
        <p:nvPicPr>
          <p:cNvPr id="453" name="Image" descr="Image"/>
          <p:cNvPicPr>
            <a:picLocks noChangeAspect="1"/>
          </p:cNvPicPr>
          <p:nvPr/>
        </p:nvPicPr>
        <p:blipFill>
          <a:blip r:embed="rId6">
            <a:extLst/>
          </a:blip>
          <a:stretch>
            <a:fillRect/>
          </a:stretch>
        </p:blipFill>
        <p:spPr>
          <a:xfrm>
            <a:off x="321702" y="1537097"/>
            <a:ext cx="8710115" cy="3493958"/>
          </a:xfrm>
          <a:prstGeom prst="rect">
            <a:avLst/>
          </a:prstGeom>
          <a:ln w="12700"/>
          <a:effectLst>
            <a:outerShdw sx="100000" sy="100000" kx="0" ky="0" algn="b" rotWithShape="0" blurRad="139700" dist="76200" dir="3172507">
              <a:srgbClr val="000000">
                <a:alpha val="50000"/>
              </a:srgbClr>
            </a:outerShdw>
          </a:effectLst>
        </p:spPr>
      </p:pic>
      <p:sp>
        <p:nvSpPr>
          <p:cNvPr id="454" name="(Figure similar to the one in Goldstein &amp; van Hoof 2021, p. 165)"/>
          <p:cNvSpPr txBox="1"/>
          <p:nvPr/>
        </p:nvSpPr>
        <p:spPr>
          <a:xfrm>
            <a:off x="2918861" y="5668296"/>
            <a:ext cx="5847617"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(Figure similar to the one in Goldstein &amp; van Hoof 2021, p. 165)</a:t>
            </a:r>
          </a:p>
        </p:txBody>
      </p:sp>
      <p:grpSp>
        <p:nvGrpSpPr>
          <p:cNvPr id="463" name="Group"/>
          <p:cNvGrpSpPr/>
          <p:nvPr/>
        </p:nvGrpSpPr>
        <p:grpSpPr>
          <a:xfrm>
            <a:off x="544473" y="2892317"/>
            <a:ext cx="8340466" cy="1990388"/>
            <a:chOff x="0" y="0"/>
            <a:chExt cx="8340465" cy="1990387"/>
          </a:xfrm>
        </p:grpSpPr>
        <p:sp>
          <p:nvSpPr>
            <p:cNvPr id="455" name="Nondeclarative"/>
            <p:cNvSpPr txBox="1"/>
            <p:nvPr/>
          </p:nvSpPr>
          <p:spPr>
            <a:xfrm>
              <a:off x="5029200" y="0"/>
              <a:ext cx="1311999"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Nondeclarative</a:t>
              </a:r>
            </a:p>
          </p:txBody>
        </p:sp>
        <p:sp>
          <p:nvSpPr>
            <p:cNvPr id="456" name="Declarative"/>
            <p:cNvSpPr txBox="1"/>
            <p:nvPr/>
          </p:nvSpPr>
          <p:spPr>
            <a:xfrm>
              <a:off x="406400" y="0"/>
              <a:ext cx="1311999"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Declarative</a:t>
              </a:r>
            </a:p>
          </p:txBody>
        </p:sp>
        <p:sp>
          <p:nvSpPr>
            <p:cNvPr id="457" name="Procedural skills (e.g., motor, percptual, cognitive)"/>
            <p:cNvSpPr txBox="1"/>
            <p:nvPr/>
          </p:nvSpPr>
          <p:spPr>
            <a:xfrm>
              <a:off x="2610370" y="974387"/>
              <a:ext cx="1465441" cy="10160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Procedural skills </a:t>
              </a:r>
              <a:r>
                <a:rPr i="1"/>
                <a:t>(e.g., motor, percptual, cognitive)</a:t>
              </a:r>
            </a:p>
          </p:txBody>
        </p:sp>
        <p:sp>
          <p:nvSpPr>
            <p:cNvPr id="458" name="Priming (perceptual, semantic)"/>
            <p:cNvSpPr txBox="1"/>
            <p:nvPr/>
          </p:nvSpPr>
          <p:spPr>
            <a:xfrm>
              <a:off x="4328297" y="995301"/>
              <a:ext cx="1066978" cy="7874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Priming </a:t>
              </a:r>
              <a:r>
                <a:rPr i="1"/>
                <a:t>(perceptual, semantic)</a:t>
              </a:r>
            </a:p>
          </p:txBody>
        </p:sp>
        <p:sp>
          <p:nvSpPr>
            <p:cNvPr id="459" name="Nonassociative (habituation, sensitization)"/>
            <p:cNvSpPr txBox="1"/>
            <p:nvPr/>
          </p:nvSpPr>
          <p:spPr>
            <a:xfrm>
              <a:off x="6976079" y="995301"/>
              <a:ext cx="1364387" cy="7874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Nonassociative </a:t>
              </a:r>
              <a:r>
                <a:rPr i="1"/>
                <a:t>(habituation, sensitization)</a:t>
              </a:r>
            </a:p>
          </p:txBody>
        </p:sp>
        <p:sp>
          <p:nvSpPr>
            <p:cNvPr id="460" name="Conditioning"/>
            <p:cNvSpPr txBox="1"/>
            <p:nvPr/>
          </p:nvSpPr>
          <p:spPr>
            <a:xfrm>
              <a:off x="5589705" y="1028700"/>
              <a:ext cx="1191944"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Conditioning</a:t>
              </a:r>
            </a:p>
          </p:txBody>
        </p:sp>
        <p:sp>
          <p:nvSpPr>
            <p:cNvPr id="461" name="Semantic…"/>
            <p:cNvSpPr txBox="1"/>
            <p:nvPr/>
          </p:nvSpPr>
          <p:spPr>
            <a:xfrm>
              <a:off x="0" y="1031982"/>
              <a:ext cx="994877" cy="5588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Semantic</a:t>
              </a:r>
            </a:p>
            <a:p>
              <a:pPr algn="ctr">
                <a:defRPr sz="1600">
                  <a:latin typeface="Arial Narrow"/>
                  <a:ea typeface="Arial Narrow"/>
                  <a:cs typeface="Arial Narrow"/>
                  <a:sym typeface="Arial Narrow"/>
                </a:defRPr>
              </a:pPr>
              <a:r>
                <a:t>(Facts)</a:t>
              </a:r>
            </a:p>
          </p:txBody>
        </p:sp>
        <p:sp>
          <p:nvSpPr>
            <p:cNvPr id="462" name="Episodic…"/>
            <p:cNvSpPr txBox="1"/>
            <p:nvPr/>
          </p:nvSpPr>
          <p:spPr>
            <a:xfrm>
              <a:off x="1130300" y="1031982"/>
              <a:ext cx="994877" cy="5588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Episodic</a:t>
              </a:r>
            </a:p>
            <a:p>
              <a:pPr algn="ctr">
                <a:defRPr sz="1600">
                  <a:latin typeface="Arial Narrow"/>
                  <a:ea typeface="Arial Narrow"/>
                  <a:cs typeface="Arial Narrow"/>
                  <a:sym typeface="Arial Narrow"/>
                </a:defRPr>
              </a:pPr>
              <a:r>
                <a:t>(Events)</a:t>
              </a:r>
            </a:p>
          </p:txBody>
        </p:sp>
      </p:grpSp>
      <p:sp>
        <p:nvSpPr>
          <p:cNvPr id="464" name="Memory"/>
          <p:cNvSpPr txBox="1"/>
          <p:nvPr/>
        </p:nvSpPr>
        <p:spPr>
          <a:xfrm>
            <a:off x="3419154" y="1828800"/>
            <a:ext cx="842557" cy="330201"/>
          </a:xfrm>
          <a:prstGeom prst="rect">
            <a:avLst/>
          </a:prstGeom>
          <a:solidFill>
            <a:srgbClr val="E1E9E9"/>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lgn="ctr">
              <a:defRPr sz="1600">
                <a:latin typeface="Arial Narrow"/>
                <a:ea typeface="Arial Narrow"/>
                <a:cs typeface="Arial Narrow"/>
                <a:sym typeface="Arial Narrow"/>
              </a:defRPr>
            </a:lvl1pPr>
          </a:lstStyle>
          <a:p>
            <a:pPr/>
            <a:r>
              <a:t>Memory</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23"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224"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225"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226"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227"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228"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229"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230" name="Generalized Problem solving"/>
          <p:cNvSpPr txBox="1"/>
          <p:nvPr>
            <p:ph type="title"/>
          </p:nvPr>
        </p:nvSpPr>
        <p:spPr>
          <a:xfrm>
            <a:off x="457200" y="-73026"/>
            <a:ext cx="8229600" cy="1508126"/>
          </a:xfrm>
          <a:prstGeom prst="rect">
            <a:avLst/>
          </a:prstGeom>
        </p:spPr>
        <p:txBody>
          <a:bodyPr/>
          <a:lstStyle/>
          <a:p>
            <a:pPr/>
            <a:r>
              <a:t>Generalized Problem solving</a:t>
            </a:r>
          </a:p>
        </p:txBody>
      </p:sp>
      <p:sp>
        <p:nvSpPr>
          <p:cNvPr id="1231" name="Problem solving tries to find general strategies that cut across a large range of different problems,…"/>
          <p:cNvSpPr txBox="1"/>
          <p:nvPr>
            <p:ph type="body" idx="1"/>
          </p:nvPr>
        </p:nvSpPr>
        <p:spPr>
          <a:xfrm>
            <a:off x="546100" y="1003300"/>
            <a:ext cx="7975600" cy="4876800"/>
          </a:xfrm>
          <a:prstGeom prst="rect">
            <a:avLst/>
          </a:prstGeom>
        </p:spPr>
        <p:txBody>
          <a:bodyPr/>
          <a:lstStyle/>
          <a:p>
            <a:pPr/>
            <a:r>
              <a:t>Problem solving tries to find general strategies that cut across a large range of different problems,</a:t>
            </a:r>
          </a:p>
          <a:p>
            <a:pPr/>
            <a:r>
              <a:t>e.g. “The general problem solver” GPS (Simon &amp; Newel 1959)</a:t>
            </a:r>
          </a:p>
          <a:p>
            <a:pPr/>
            <a:r>
              <a:rPr>
                <a:solidFill>
                  <a:srgbClr val="252525"/>
                </a:solidFill>
              </a:rPr>
              <a:t>Any problem that can be expressed as a set of well-formed formulas can be solved, in principle, by GPS.</a:t>
            </a:r>
            <a:endParaRPr>
              <a:solidFill>
                <a:srgbClr val="252525"/>
              </a:solidFill>
            </a:endParaRPr>
          </a:p>
          <a:p>
            <a:pPr/>
            <a:r>
              <a:rPr>
                <a:solidFill>
                  <a:srgbClr val="252525"/>
                </a:solidFill>
              </a:rPr>
              <a:t>While GPS solved simple problems such as the Towers of Hanoi that could be sufficiently formalized, it could not solve any real-world problems because search was easily lost in the combinatorial explosion.</a:t>
            </a:r>
          </a:p>
        </p:txBody>
      </p:sp>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233"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1234"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1235"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1236"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1237"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1238"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1239"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1240" name="Problem solving is learning"/>
          <p:cNvSpPr txBox="1"/>
          <p:nvPr>
            <p:ph type="title"/>
          </p:nvPr>
        </p:nvSpPr>
        <p:spPr>
          <a:prstGeom prst="rect">
            <a:avLst/>
          </a:prstGeom>
        </p:spPr>
        <p:txBody>
          <a:bodyPr/>
          <a:lstStyle/>
          <a:p>
            <a:pPr/>
            <a:r>
              <a:t>Problem solving is learning</a:t>
            </a:r>
          </a:p>
        </p:txBody>
      </p:sp>
      <p:sp>
        <p:nvSpPr>
          <p:cNvPr id="1241" name="The task of acquiring new information can be viewed as an instance of problem solving.…"/>
          <p:cNvSpPr txBox="1"/>
          <p:nvPr>
            <p:ph type="body" sz="half" idx="1"/>
          </p:nvPr>
        </p:nvSpPr>
        <p:spPr>
          <a:xfrm>
            <a:off x="254000" y="1435100"/>
            <a:ext cx="5753100" cy="3771900"/>
          </a:xfrm>
          <a:prstGeom prst="rect">
            <a:avLst/>
          </a:prstGeom>
        </p:spPr>
        <p:txBody>
          <a:bodyPr/>
          <a:lstStyle/>
          <a:p>
            <a:pPr/>
            <a:r>
              <a:t>The task of acquiring new information can be viewed as an instance of problem solving. </a:t>
            </a:r>
          </a:p>
          <a:p>
            <a:pPr/>
            <a:r>
              <a:t>Bransford et al. emphasize five components: </a:t>
            </a:r>
          </a:p>
          <a:p>
            <a:pPr lvl="1"/>
            <a:r>
              <a:rPr>
                <a:solidFill>
                  <a:srgbClr val="0061FF"/>
                </a:solidFill>
                <a:uFill>
                  <a:solidFill>
                    <a:srgbClr val="0061FF"/>
                  </a:solidFill>
                </a:uFill>
              </a:rPr>
              <a:t>I</a:t>
            </a:r>
            <a:r>
              <a:t>dentify the existence of a problem</a:t>
            </a:r>
          </a:p>
          <a:p>
            <a:pPr lvl="1"/>
            <a:r>
              <a:rPr>
                <a:solidFill>
                  <a:srgbClr val="0061FF"/>
                </a:solidFill>
                <a:uFill>
                  <a:solidFill>
                    <a:srgbClr val="0061FF"/>
                  </a:solidFill>
                </a:uFill>
              </a:rPr>
              <a:t>D</a:t>
            </a:r>
            <a:r>
              <a:t>efine the problem more precisely</a:t>
            </a:r>
          </a:p>
          <a:p>
            <a:pPr lvl="1"/>
            <a:r>
              <a:rPr>
                <a:solidFill>
                  <a:srgbClr val="0061FF"/>
                </a:solidFill>
                <a:uFill>
                  <a:solidFill>
                    <a:srgbClr val="0061FF"/>
                  </a:solidFill>
                </a:uFill>
              </a:rPr>
              <a:t>E</a:t>
            </a:r>
            <a:r>
              <a:t>xplore possible solutions</a:t>
            </a:r>
          </a:p>
          <a:p>
            <a:pPr lvl="1"/>
            <a:r>
              <a:rPr>
                <a:solidFill>
                  <a:srgbClr val="0061FF"/>
                </a:solidFill>
                <a:uFill>
                  <a:solidFill>
                    <a:srgbClr val="0061FF"/>
                  </a:solidFill>
                </a:uFill>
              </a:rPr>
              <a:t>A</a:t>
            </a:r>
            <a:r>
              <a:t>ct on the obtained possible solution</a:t>
            </a:r>
          </a:p>
          <a:p>
            <a:pPr lvl="1"/>
            <a:r>
              <a:rPr>
                <a:solidFill>
                  <a:srgbClr val="0061FF"/>
                </a:solidFill>
                <a:uFill>
                  <a:solidFill>
                    <a:srgbClr val="0061FF"/>
                  </a:solidFill>
                </a:uFill>
              </a:rPr>
              <a:t>L</a:t>
            </a:r>
            <a:r>
              <a:t>ook and Learn (evaluate the process)</a:t>
            </a:r>
          </a:p>
        </p:txBody>
      </p:sp>
      <p:sp>
        <p:nvSpPr>
          <p:cNvPr id="1242" name="Bransford, J., Sherwood, R., Vye, N., &amp; Rieser, J. (1986). Teaching thinking and problem solving: Research foundations. American Psychologist."/>
          <p:cNvSpPr txBox="1"/>
          <p:nvPr/>
        </p:nvSpPr>
        <p:spPr>
          <a:xfrm>
            <a:off x="457200" y="5499100"/>
            <a:ext cx="8229600" cy="508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254000" marR="0" indent="-254000" defTabSz="457200">
              <a:tabLst>
                <a:tab pos="355600" algn="l"/>
                <a:tab pos="711200" algn="l"/>
                <a:tab pos="1066800" algn="l"/>
                <a:tab pos="1422400" algn="l"/>
                <a:tab pos="1778000" algn="l"/>
                <a:tab pos="2133600" algn="l"/>
                <a:tab pos="2489200" algn="l"/>
                <a:tab pos="2844800" algn="l"/>
                <a:tab pos="3200400" algn="l"/>
                <a:tab pos="3556000" algn="l"/>
                <a:tab pos="3911600" algn="l"/>
                <a:tab pos="4267200" algn="l"/>
              </a:tabLst>
              <a:defRPr sz="1300">
                <a:solidFill>
                  <a:srgbClr val="7A7A7A"/>
                </a:solidFill>
                <a:uFillTx/>
                <a:latin typeface="Helvetica"/>
                <a:ea typeface="Helvetica"/>
                <a:cs typeface="Helvetica"/>
                <a:sym typeface="Helvetica"/>
              </a:defRPr>
            </a:pPr>
            <a:r>
              <a:t>Bransford, J., Sherwood, R., Vye, N., &amp; Rieser, J. (1986). Teaching thinking and problem solving: Research foundations. </a:t>
            </a:r>
            <a:r>
              <a:rPr i="1"/>
              <a:t>American Psychologist</a:t>
            </a:r>
            <a:r>
              <a:t>.</a:t>
            </a:r>
          </a:p>
        </p:txBody>
      </p:sp>
      <p:pic>
        <p:nvPicPr>
          <p:cNvPr id="1243" name="url?sa=i&amp;rct=j&amp;q=&amp;esrc=s&amp;source=images&amp;cd=&amp;cad=rja&amp;uact=8&amp;ved=0CAcQjRxqFQoTCJL_r_bf3cgCFcSJLAodUJACUA&amp;url=https%3A%2F%2Fccmit.mit.tiff" descr="url?sa=i&amp;rct=j&amp;q=&amp;esrc=s&amp;source=images&amp;cd=&amp;cad=rja&amp;uact=8&amp;ved=0CAcQjRxqFQoTCJL_r_bf3cgCFcSJLAodUJACUA&amp;url=https%3A%2F%2Fccmit.mit.tiff"/>
          <p:cNvPicPr>
            <a:picLocks noChangeAspect="1"/>
          </p:cNvPicPr>
          <p:nvPr/>
        </p:nvPicPr>
        <p:blipFill>
          <a:blip r:embed="rId6">
            <a:extLst/>
          </a:blip>
          <a:stretch>
            <a:fillRect/>
          </a:stretch>
        </p:blipFill>
        <p:spPr>
          <a:xfrm>
            <a:off x="5359400" y="1625600"/>
            <a:ext cx="3141654" cy="3124200"/>
          </a:xfrm>
          <a:prstGeom prst="rect">
            <a:avLst/>
          </a:prstGeom>
          <a:ln w="12700"/>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467"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468"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469"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470"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471"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472"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473" name="Double-click to edit"/>
          <p:cNvSpPr txBox="1"/>
          <p:nvPr>
            <p:ph type="body" idx="1"/>
          </p:nvPr>
        </p:nvSpPr>
        <p:spPr>
          <a:prstGeom prst="rect">
            <a:avLst/>
          </a:prstGeom>
        </p:spPr>
        <p:txBody>
          <a:bodyPr/>
          <a:lstStyle/>
          <a:p>
            <a:pPr/>
          </a:p>
        </p:txBody>
      </p:sp>
      <p:pic>
        <p:nvPicPr>
          <p:cNvPr id="474" name="Image" descr="Image"/>
          <p:cNvPicPr>
            <a:picLocks noChangeAspect="1"/>
          </p:cNvPicPr>
          <p:nvPr/>
        </p:nvPicPr>
        <p:blipFill>
          <a:blip r:embed="rId6">
            <a:extLst/>
          </a:blip>
          <a:stretch>
            <a:fillRect/>
          </a:stretch>
        </p:blipFill>
        <p:spPr>
          <a:xfrm>
            <a:off x="321702" y="1537097"/>
            <a:ext cx="8710115" cy="3493958"/>
          </a:xfrm>
          <a:prstGeom prst="rect">
            <a:avLst/>
          </a:prstGeom>
          <a:ln w="12700"/>
          <a:effectLst>
            <a:outerShdw sx="100000" sy="100000" kx="0" ky="0" algn="b" rotWithShape="0" blurRad="63500" dist="76200" dir="3172507">
              <a:srgbClr val="000000">
                <a:alpha val="50000"/>
              </a:srgbClr>
            </a:outerShdw>
          </a:effectLst>
        </p:spPr>
      </p:pic>
      <p:grpSp>
        <p:nvGrpSpPr>
          <p:cNvPr id="478" name="Group"/>
          <p:cNvGrpSpPr/>
          <p:nvPr/>
        </p:nvGrpSpPr>
        <p:grpSpPr>
          <a:xfrm>
            <a:off x="5502524" y="956342"/>
            <a:ext cx="2570613" cy="2328442"/>
            <a:chOff x="0" y="0"/>
            <a:chExt cx="2570611" cy="2328440"/>
          </a:xfrm>
        </p:grpSpPr>
        <p:sp>
          <p:nvSpPr>
            <p:cNvPr id="475" name="Rectangle"/>
            <p:cNvSpPr/>
            <p:nvPr/>
          </p:nvSpPr>
          <p:spPr>
            <a:xfrm>
              <a:off x="0" y="1831751"/>
              <a:ext cx="1415951" cy="496690"/>
            </a:xfrm>
            <a:prstGeom prst="rect">
              <a:avLst/>
            </a:prstGeom>
            <a:noFill/>
            <a:ln w="38100" cap="flat">
              <a:solidFill>
                <a:schemeClr val="accent5">
                  <a:hueOff val="-152896"/>
                  <a:lumOff val="12368"/>
                </a:schemeClr>
              </a:solidFill>
              <a:prstDash val="solid"/>
              <a:round/>
            </a:ln>
            <a:effectLst/>
          </p:spPr>
          <p:txBody>
            <a:bodyPr wrap="square" lIns="50800" tIns="50800" rIns="50800" bIns="50800" numCol="1" anchor="ctr">
              <a:noAutofit/>
            </a:bodyPr>
            <a:lstStyle/>
            <a:p>
              <a:pPr>
                <a:defRPr>
                  <a:solidFill>
                    <a:schemeClr val="accent5">
                      <a:hueOff val="-152896"/>
                      <a:lumOff val="12368"/>
                    </a:schemeClr>
                  </a:solidFill>
                </a:defRPr>
              </a:pPr>
            </a:p>
          </p:txBody>
        </p:sp>
        <p:sp>
          <p:nvSpPr>
            <p:cNvPr id="476" name="Memory without…"/>
            <p:cNvSpPr txBox="1"/>
            <p:nvPr/>
          </p:nvSpPr>
          <p:spPr>
            <a:xfrm>
              <a:off x="26980" y="-1"/>
              <a:ext cx="2543632" cy="802830"/>
            </a:xfrm>
            <a:prstGeom prst="rect">
              <a:avLst/>
            </a:prstGeom>
            <a:solidFill>
              <a:schemeClr val="accent5">
                <a:hueOff val="-152896"/>
                <a:lumOff val="12368"/>
              </a:scheme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400">
                  <a:solidFill>
                    <a:schemeClr val="accent5">
                      <a:lumOff val="-29866"/>
                    </a:schemeClr>
                  </a:solidFill>
                </a:defRPr>
              </a:pPr>
              <a:r>
                <a:t>Memory without</a:t>
              </a:r>
            </a:p>
            <a:p>
              <a:pPr>
                <a:defRPr sz="2400">
                  <a:solidFill>
                    <a:schemeClr val="accent5">
                      <a:lumOff val="-29866"/>
                    </a:schemeClr>
                  </a:solidFill>
                </a:defRPr>
              </a:pPr>
              <a:r>
                <a:t>conscious access</a:t>
              </a:r>
            </a:p>
          </p:txBody>
        </p:sp>
        <p:sp>
          <p:nvSpPr>
            <p:cNvPr id="477" name="Line"/>
            <p:cNvSpPr/>
            <p:nvPr/>
          </p:nvSpPr>
          <p:spPr>
            <a:xfrm flipV="1">
              <a:off x="707975" y="771429"/>
              <a:ext cx="1" cy="1047558"/>
            </a:xfrm>
            <a:prstGeom prst="line">
              <a:avLst/>
            </a:prstGeom>
            <a:noFill/>
            <a:ln w="38100" cap="flat">
              <a:solidFill>
                <a:schemeClr val="accent5">
                  <a:hueOff val="-152896"/>
                  <a:lumOff val="12368"/>
                </a:schemeClr>
              </a:solidFill>
              <a:prstDash val="solid"/>
              <a:round/>
            </a:ln>
            <a:effectLst/>
          </p:spPr>
          <p:txBody>
            <a:bodyPr wrap="square" lIns="0" tIns="0" rIns="0" bIns="0" numCol="1" anchor="t">
              <a:noAutofit/>
            </a:bodyPr>
            <a:lstStyle/>
            <a:p>
              <a:pPr/>
            </a:p>
          </p:txBody>
        </p:sp>
      </p:grpSp>
      <p:grpSp>
        <p:nvGrpSpPr>
          <p:cNvPr id="482" name="Group"/>
          <p:cNvGrpSpPr/>
          <p:nvPr/>
        </p:nvGrpSpPr>
        <p:grpSpPr>
          <a:xfrm>
            <a:off x="1672830" y="3845046"/>
            <a:ext cx="2528749" cy="2158769"/>
            <a:chOff x="0" y="0"/>
            <a:chExt cx="2528748" cy="2158768"/>
          </a:xfrm>
        </p:grpSpPr>
        <p:sp>
          <p:nvSpPr>
            <p:cNvPr id="479" name="Rectangle"/>
            <p:cNvSpPr/>
            <p:nvPr/>
          </p:nvSpPr>
          <p:spPr>
            <a:xfrm>
              <a:off x="0" y="0"/>
              <a:ext cx="1034951" cy="700733"/>
            </a:xfrm>
            <a:prstGeom prst="rect">
              <a:avLst/>
            </a:prstGeom>
            <a:noFill/>
            <a:ln w="38100" cap="flat">
              <a:solidFill>
                <a:schemeClr val="accent3">
                  <a:hueOff val="-274225"/>
                  <a:satOff val="26768"/>
                  <a:lumOff val="11368"/>
                </a:schemeClr>
              </a:solidFill>
              <a:prstDash val="solid"/>
              <a:round/>
            </a:ln>
            <a:effectLst/>
          </p:spPr>
          <p:txBody>
            <a:bodyPr wrap="square" lIns="50800" tIns="50800" rIns="50800" bIns="50800" numCol="1" anchor="ctr">
              <a:noAutofit/>
            </a:bodyPr>
            <a:lstStyle/>
            <a:p>
              <a:pPr>
                <a:defRPr>
                  <a:solidFill>
                    <a:schemeClr val="accent5">
                      <a:hueOff val="-152896"/>
                      <a:lumOff val="12368"/>
                    </a:schemeClr>
                  </a:solidFill>
                </a:defRPr>
              </a:pPr>
            </a:p>
          </p:txBody>
        </p:sp>
        <p:sp>
          <p:nvSpPr>
            <p:cNvPr id="480" name="Line"/>
            <p:cNvSpPr/>
            <p:nvPr/>
          </p:nvSpPr>
          <p:spPr>
            <a:xfrm flipV="1">
              <a:off x="613370" y="684538"/>
              <a:ext cx="1" cy="911766"/>
            </a:xfrm>
            <a:prstGeom prst="line">
              <a:avLst/>
            </a:prstGeom>
            <a:noFill/>
            <a:ln w="38100" cap="flat">
              <a:solidFill>
                <a:schemeClr val="accent3">
                  <a:hueOff val="-274225"/>
                  <a:satOff val="26768"/>
                  <a:lumOff val="11368"/>
                </a:schemeClr>
              </a:solidFill>
              <a:prstDash val="solid"/>
              <a:round/>
            </a:ln>
            <a:effectLst/>
          </p:spPr>
          <p:txBody>
            <a:bodyPr wrap="square" lIns="0" tIns="0" rIns="0" bIns="0" numCol="1" anchor="t">
              <a:noAutofit/>
            </a:bodyPr>
            <a:lstStyle/>
            <a:p>
              <a:pPr/>
            </a:p>
          </p:txBody>
        </p:sp>
        <p:sp>
          <p:nvSpPr>
            <p:cNvPr id="481" name="Concrete…"/>
            <p:cNvSpPr txBox="1"/>
            <p:nvPr/>
          </p:nvSpPr>
          <p:spPr>
            <a:xfrm>
              <a:off x="391120" y="1355939"/>
              <a:ext cx="2137629" cy="802830"/>
            </a:xfrm>
            <a:prstGeom prst="rect">
              <a:avLst/>
            </a:prstGeom>
            <a:solidFill>
              <a:schemeClr val="accent3">
                <a:hueOff val="-274225"/>
                <a:satOff val="26768"/>
                <a:lumOff val="11368"/>
              </a:scheme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400">
                  <a:solidFill>
                    <a:schemeClr val="accent3">
                      <a:hueOff val="914337"/>
                      <a:satOff val="31515"/>
                      <a:lumOff val="-30790"/>
                    </a:schemeClr>
                  </a:solidFill>
                </a:defRPr>
              </a:pPr>
              <a:r>
                <a:t>Concrete</a:t>
              </a:r>
            </a:p>
            <a:p>
              <a:pPr>
                <a:defRPr sz="2400">
                  <a:solidFill>
                    <a:schemeClr val="accent3">
                      <a:hueOff val="914337"/>
                      <a:satOff val="31515"/>
                      <a:lumOff val="-30790"/>
                    </a:schemeClr>
                  </a:solidFill>
                </a:defRPr>
              </a:pPr>
              <a:r>
                <a:t>Context bound</a:t>
              </a:r>
            </a:p>
          </p:txBody>
        </p:sp>
      </p:grpSp>
      <p:grpSp>
        <p:nvGrpSpPr>
          <p:cNvPr id="486" name="Group"/>
          <p:cNvGrpSpPr/>
          <p:nvPr/>
        </p:nvGrpSpPr>
        <p:grpSpPr>
          <a:xfrm>
            <a:off x="-21509" y="3853333"/>
            <a:ext cx="1815267" cy="2142586"/>
            <a:chOff x="0" y="0"/>
            <a:chExt cx="1815266" cy="2142584"/>
          </a:xfrm>
        </p:grpSpPr>
        <p:sp>
          <p:nvSpPr>
            <p:cNvPr id="483" name="Rectangle"/>
            <p:cNvSpPr/>
            <p:nvPr/>
          </p:nvSpPr>
          <p:spPr>
            <a:xfrm>
              <a:off x="551338" y="0"/>
              <a:ext cx="1034952" cy="700733"/>
            </a:xfrm>
            <a:prstGeom prst="rect">
              <a:avLst/>
            </a:prstGeom>
            <a:noFill/>
            <a:ln w="38100" cap="flat">
              <a:solidFill>
                <a:schemeClr val="accent6">
                  <a:satOff val="18029"/>
                  <a:lumOff val="12067"/>
                </a:schemeClr>
              </a:solidFill>
              <a:prstDash val="solid"/>
              <a:round/>
            </a:ln>
            <a:effectLst/>
          </p:spPr>
          <p:txBody>
            <a:bodyPr wrap="square" lIns="50800" tIns="50800" rIns="50800" bIns="50800" numCol="1" anchor="ctr">
              <a:noAutofit/>
            </a:bodyPr>
            <a:lstStyle/>
            <a:p>
              <a:pPr>
                <a:defRPr>
                  <a:solidFill>
                    <a:schemeClr val="accent5">
                      <a:hueOff val="-152896"/>
                      <a:lumOff val="12368"/>
                    </a:schemeClr>
                  </a:solidFill>
                </a:defRPr>
              </a:pPr>
            </a:p>
          </p:txBody>
        </p:sp>
        <p:sp>
          <p:nvSpPr>
            <p:cNvPr id="484" name="Line"/>
            <p:cNvSpPr/>
            <p:nvPr/>
          </p:nvSpPr>
          <p:spPr>
            <a:xfrm flipV="1">
              <a:off x="1355208" y="676251"/>
              <a:ext cx="1" cy="911766"/>
            </a:xfrm>
            <a:prstGeom prst="line">
              <a:avLst/>
            </a:prstGeom>
            <a:noFill/>
            <a:ln w="38100" cap="flat">
              <a:solidFill>
                <a:schemeClr val="accent6">
                  <a:satOff val="18029"/>
                  <a:lumOff val="12067"/>
                </a:schemeClr>
              </a:solidFill>
              <a:prstDash val="solid"/>
              <a:round/>
            </a:ln>
            <a:effectLst/>
          </p:spPr>
          <p:txBody>
            <a:bodyPr wrap="square" lIns="0" tIns="0" rIns="0" bIns="0" numCol="1" anchor="t">
              <a:noAutofit/>
            </a:bodyPr>
            <a:lstStyle/>
            <a:p>
              <a:pPr/>
            </a:p>
          </p:txBody>
        </p:sp>
        <p:sp>
          <p:nvSpPr>
            <p:cNvPr id="485" name="Abstract…"/>
            <p:cNvSpPr txBox="1"/>
            <p:nvPr/>
          </p:nvSpPr>
          <p:spPr>
            <a:xfrm>
              <a:off x="0" y="1339756"/>
              <a:ext cx="1815267" cy="802829"/>
            </a:xfrm>
            <a:prstGeom prst="rect">
              <a:avLst/>
            </a:prstGeom>
            <a:solidFill>
              <a:schemeClr val="accent6">
                <a:satOff val="18029"/>
                <a:lumOff val="12067"/>
              </a:scheme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400">
                  <a:solidFill>
                    <a:schemeClr val="accent6">
                      <a:hueOff val="-146070"/>
                      <a:satOff val="-10048"/>
                      <a:lumOff val="-30626"/>
                    </a:schemeClr>
                  </a:solidFill>
                </a:defRPr>
              </a:pPr>
              <a:r>
                <a:t>Abstract</a:t>
              </a:r>
            </a:p>
            <a:p>
              <a:pPr>
                <a:defRPr sz="2400">
                  <a:solidFill>
                    <a:schemeClr val="accent6">
                      <a:hueOff val="-146070"/>
                      <a:satOff val="-10048"/>
                      <a:lumOff val="-30626"/>
                    </a:schemeClr>
                  </a:solidFill>
                </a:defRPr>
              </a:pPr>
              <a:r>
                <a:t>Context free</a:t>
              </a:r>
            </a:p>
          </p:txBody>
        </p:sp>
      </p:grpSp>
      <p:sp>
        <p:nvSpPr>
          <p:cNvPr id="487" name="Long-term Memory"/>
          <p:cNvSpPr/>
          <p:nvPr/>
        </p:nvSpPr>
        <p:spPr>
          <a:xfrm>
            <a:off x="2997200" y="1755437"/>
            <a:ext cx="1958529" cy="628651"/>
          </a:xfrm>
          <a:prstGeom prst="roundRect">
            <a:avLst>
              <a:gd name="adj" fmla="val 30303"/>
            </a:avLst>
          </a:prstGeom>
          <a:solidFill>
            <a:srgbClr val="E1E9E9"/>
          </a:solidFill>
          <a:ln w="25400">
            <a:solidFill>
              <a:schemeClr val="accent4">
                <a:hueOff val="-1081314"/>
                <a:satOff val="4338"/>
                <a:lumOff val="-8931"/>
              </a:schemeClr>
            </a:solidFill>
          </a:ln>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Long-term Memory</a:t>
            </a:r>
          </a:p>
        </p:txBody>
      </p:sp>
      <p:grpSp>
        <p:nvGrpSpPr>
          <p:cNvPr id="491" name="Group"/>
          <p:cNvGrpSpPr/>
          <p:nvPr/>
        </p:nvGrpSpPr>
        <p:grpSpPr>
          <a:xfrm>
            <a:off x="132005" y="1357756"/>
            <a:ext cx="2214471" cy="1927028"/>
            <a:chOff x="0" y="401414"/>
            <a:chExt cx="2214470" cy="1927026"/>
          </a:xfrm>
        </p:grpSpPr>
        <p:sp>
          <p:nvSpPr>
            <p:cNvPr id="488" name="Rectangle"/>
            <p:cNvSpPr/>
            <p:nvPr/>
          </p:nvSpPr>
          <p:spPr>
            <a:xfrm>
              <a:off x="798519" y="1831751"/>
              <a:ext cx="1415952" cy="496690"/>
            </a:xfrm>
            <a:prstGeom prst="rect">
              <a:avLst/>
            </a:prstGeom>
            <a:noFill/>
            <a:ln w="38100" cap="flat">
              <a:solidFill>
                <a:schemeClr val="accent2">
                  <a:hueOff val="-85259"/>
                  <a:satOff val="14347"/>
                  <a:lumOff val="22373"/>
                </a:schemeClr>
              </a:solidFill>
              <a:prstDash val="solid"/>
              <a:round/>
            </a:ln>
            <a:effectLst/>
          </p:spPr>
          <p:txBody>
            <a:bodyPr wrap="square" lIns="50800" tIns="50800" rIns="50800" bIns="50800" numCol="1" anchor="ctr">
              <a:noAutofit/>
            </a:bodyPr>
            <a:lstStyle/>
            <a:p>
              <a:pPr/>
            </a:p>
          </p:txBody>
        </p:sp>
        <p:sp>
          <p:nvSpPr>
            <p:cNvPr id="489" name="Memory you can talk about…"/>
            <p:cNvSpPr/>
            <p:nvPr/>
          </p:nvSpPr>
          <p:spPr>
            <a:xfrm>
              <a:off x="0" y="401414"/>
              <a:ext cx="1270000" cy="1270001"/>
            </a:xfrm>
            <a:prstGeom prst="line">
              <a:avLst/>
            </a:prstGeom>
            <a:solidFill>
              <a:schemeClr val="accent2">
                <a:hueOff val="-85259"/>
                <a:satOff val="14347"/>
                <a:lumOff val="22373"/>
              </a:scheme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400">
                  <a:solidFill>
                    <a:schemeClr val="accent2">
                      <a:hueOff val="258623"/>
                      <a:satOff val="16006"/>
                      <a:lumOff val="-25223"/>
                    </a:schemeClr>
                  </a:solidFill>
                </a:defRPr>
              </a:pPr>
              <a:r>
                <a:t>Memory you can talk about</a:t>
              </a:r>
            </a:p>
            <a:p>
              <a:pPr>
                <a:defRPr sz="2400">
                  <a:solidFill>
                    <a:schemeClr val="accent2">
                      <a:hueOff val="258623"/>
                      <a:satOff val="16006"/>
                      <a:lumOff val="-25223"/>
                    </a:schemeClr>
                  </a:solidFill>
                </a:defRPr>
              </a:pPr>
              <a:r>
                <a:t>Conscious access</a:t>
              </a:r>
            </a:p>
          </p:txBody>
        </p:sp>
        <p:sp>
          <p:nvSpPr>
            <p:cNvPr id="490" name="Line"/>
            <p:cNvSpPr/>
            <p:nvPr/>
          </p:nvSpPr>
          <p:spPr>
            <a:xfrm flipV="1">
              <a:off x="1382669" y="771429"/>
              <a:ext cx="1" cy="1047558"/>
            </a:xfrm>
            <a:prstGeom prst="line">
              <a:avLst/>
            </a:prstGeom>
            <a:noFill/>
            <a:ln w="38100" cap="flat">
              <a:solidFill>
                <a:schemeClr val="accent2">
                  <a:hueOff val="-85259"/>
                  <a:satOff val="14347"/>
                  <a:lumOff val="22373"/>
                </a:schemeClr>
              </a:solidFill>
              <a:prstDash val="solid"/>
              <a:round/>
            </a:ln>
            <a:effectLst/>
          </p:spPr>
          <p:txBody>
            <a:bodyPr wrap="square" lIns="0" tIns="0" rIns="0" bIns="0" numCol="1" anchor="t">
              <a:noAutofit/>
            </a:bodyPr>
            <a:lstStyle/>
            <a:p>
              <a:pPr/>
            </a:p>
          </p:txBody>
        </p:sp>
      </p:grpSp>
      <p:sp>
        <p:nvSpPr>
          <p:cNvPr id="492" name="(Goldstein &amp; van Hoof 2021, p. 165)"/>
          <p:cNvSpPr txBox="1"/>
          <p:nvPr/>
        </p:nvSpPr>
        <p:spPr>
          <a:xfrm>
            <a:off x="5357261" y="5642896"/>
            <a:ext cx="3396815"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165)</a:t>
            </a:r>
          </a:p>
        </p:txBody>
      </p:sp>
      <p:sp>
        <p:nvSpPr>
          <p:cNvPr id="493" name="The long-term memory model"/>
          <p:cNvSpPr txBox="1"/>
          <p:nvPr>
            <p:ph type="title"/>
          </p:nvPr>
        </p:nvSpPr>
        <p:spPr>
          <a:xfrm>
            <a:off x="457200" y="-60326"/>
            <a:ext cx="8229600" cy="1508126"/>
          </a:xfrm>
          <a:prstGeom prst="rect">
            <a:avLst/>
          </a:prstGeom>
        </p:spPr>
        <p:txBody>
          <a:bodyPr/>
          <a:lstStyle/>
          <a:p>
            <a:pPr/>
            <a:r>
              <a:t>The long-term memory model</a:t>
            </a:r>
          </a:p>
        </p:txBody>
      </p:sp>
      <p:grpSp>
        <p:nvGrpSpPr>
          <p:cNvPr id="502" name="Group"/>
          <p:cNvGrpSpPr/>
          <p:nvPr/>
        </p:nvGrpSpPr>
        <p:grpSpPr>
          <a:xfrm>
            <a:off x="544473" y="2892317"/>
            <a:ext cx="8340466" cy="1990388"/>
            <a:chOff x="0" y="0"/>
            <a:chExt cx="8340465" cy="1990387"/>
          </a:xfrm>
        </p:grpSpPr>
        <p:sp>
          <p:nvSpPr>
            <p:cNvPr id="494" name="Nondeclarative"/>
            <p:cNvSpPr txBox="1"/>
            <p:nvPr/>
          </p:nvSpPr>
          <p:spPr>
            <a:xfrm>
              <a:off x="5029200" y="0"/>
              <a:ext cx="1311999"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Nondeclarative</a:t>
              </a:r>
            </a:p>
          </p:txBody>
        </p:sp>
        <p:sp>
          <p:nvSpPr>
            <p:cNvPr id="495" name="Declarative"/>
            <p:cNvSpPr txBox="1"/>
            <p:nvPr/>
          </p:nvSpPr>
          <p:spPr>
            <a:xfrm>
              <a:off x="406400" y="0"/>
              <a:ext cx="1311999"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Declarative</a:t>
              </a:r>
            </a:p>
          </p:txBody>
        </p:sp>
        <p:sp>
          <p:nvSpPr>
            <p:cNvPr id="496" name="Procedural skills (e.g., motor, percptual, cognitive)"/>
            <p:cNvSpPr txBox="1"/>
            <p:nvPr/>
          </p:nvSpPr>
          <p:spPr>
            <a:xfrm>
              <a:off x="2610370" y="974387"/>
              <a:ext cx="1465441" cy="10160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Procedural skills </a:t>
              </a:r>
              <a:r>
                <a:rPr i="1"/>
                <a:t>(e.g., motor, percptual, cognitive)</a:t>
              </a:r>
            </a:p>
          </p:txBody>
        </p:sp>
        <p:sp>
          <p:nvSpPr>
            <p:cNvPr id="497" name="Priming (perceptual, semantic)"/>
            <p:cNvSpPr txBox="1"/>
            <p:nvPr/>
          </p:nvSpPr>
          <p:spPr>
            <a:xfrm>
              <a:off x="4328297" y="995301"/>
              <a:ext cx="1066978" cy="7874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Priming </a:t>
              </a:r>
              <a:r>
                <a:rPr i="1"/>
                <a:t>(perceptual, semantic)</a:t>
              </a:r>
            </a:p>
          </p:txBody>
        </p:sp>
        <p:sp>
          <p:nvSpPr>
            <p:cNvPr id="498" name="Nonassociative (habituation, sensitization)"/>
            <p:cNvSpPr txBox="1"/>
            <p:nvPr/>
          </p:nvSpPr>
          <p:spPr>
            <a:xfrm>
              <a:off x="6976079" y="995301"/>
              <a:ext cx="1364387" cy="7874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Nonassociative </a:t>
              </a:r>
              <a:r>
                <a:rPr i="1"/>
                <a:t>(habituation, sensitization)</a:t>
              </a:r>
            </a:p>
          </p:txBody>
        </p:sp>
        <p:sp>
          <p:nvSpPr>
            <p:cNvPr id="499" name="Conditioning"/>
            <p:cNvSpPr txBox="1"/>
            <p:nvPr/>
          </p:nvSpPr>
          <p:spPr>
            <a:xfrm>
              <a:off x="5589705" y="1028700"/>
              <a:ext cx="1191944"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Conditioning</a:t>
              </a:r>
            </a:p>
          </p:txBody>
        </p:sp>
        <p:sp>
          <p:nvSpPr>
            <p:cNvPr id="500" name="Semantic…"/>
            <p:cNvSpPr txBox="1"/>
            <p:nvPr/>
          </p:nvSpPr>
          <p:spPr>
            <a:xfrm>
              <a:off x="0" y="1031982"/>
              <a:ext cx="994877" cy="5588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Semantic</a:t>
              </a:r>
            </a:p>
            <a:p>
              <a:pPr algn="ctr">
                <a:defRPr sz="1600">
                  <a:latin typeface="Arial Narrow"/>
                  <a:ea typeface="Arial Narrow"/>
                  <a:cs typeface="Arial Narrow"/>
                  <a:sym typeface="Arial Narrow"/>
                </a:defRPr>
              </a:pPr>
              <a:r>
                <a:t>(Facts)</a:t>
              </a:r>
            </a:p>
          </p:txBody>
        </p:sp>
        <p:sp>
          <p:nvSpPr>
            <p:cNvPr id="501" name="Episodic…"/>
            <p:cNvSpPr txBox="1"/>
            <p:nvPr/>
          </p:nvSpPr>
          <p:spPr>
            <a:xfrm>
              <a:off x="1130300" y="1031982"/>
              <a:ext cx="994877" cy="5588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Episodic</a:t>
              </a:r>
            </a:p>
            <a:p>
              <a:pPr algn="ctr">
                <a:defRPr sz="1600">
                  <a:latin typeface="Arial Narrow"/>
                  <a:ea typeface="Arial Narrow"/>
                  <a:cs typeface="Arial Narrow"/>
                  <a:sym typeface="Arial Narrow"/>
                </a:defRPr>
              </a:pPr>
              <a:r>
                <a:t>(Events)</a:t>
              </a:r>
            </a:p>
          </p:txBody>
        </p:sp>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4"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505" name="aas_c.png" descr="aas_c.png"/>
          <p:cNvPicPr>
            <a:picLocks noChangeAspect="0"/>
          </p:cNvPicPr>
          <p:nvPr/>
        </p:nvPicPr>
        <p:blipFill>
          <a:blip r:embed="rId2">
            <a:extLst/>
          </a:blip>
          <a:srcRect l="37881" t="0" r="24217" b="33779"/>
          <a:stretch>
            <a:fillRect/>
          </a:stretch>
        </p:blipFill>
        <p:spPr>
          <a:xfrm>
            <a:off x="5338762" y="6165850"/>
            <a:ext cx="385763" cy="387350"/>
          </a:xfrm>
          <a:prstGeom prst="rect">
            <a:avLst/>
          </a:prstGeom>
          <a:ln w="12700">
            <a:miter lim="400000"/>
          </a:ln>
        </p:spPr>
      </p:pic>
      <p:sp>
        <p:nvSpPr>
          <p:cNvPr id="506"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507" name="CFIN spirallogo uden tekst-sorthvid.png" descr="CFIN spirallogo uden tekst-sorthvid.png"/>
          <p:cNvPicPr>
            <a:picLocks noChangeAspect="0"/>
          </p:cNvPicPr>
          <p:nvPr/>
        </p:nvPicPr>
        <p:blipFill>
          <a:blip r:embed="rId3">
            <a:extLst/>
          </a:blip>
          <a:stretch>
            <a:fillRect/>
          </a:stretch>
        </p:blipFill>
        <p:spPr>
          <a:xfrm>
            <a:off x="455612" y="6042025"/>
            <a:ext cx="655638" cy="641350"/>
          </a:xfrm>
          <a:prstGeom prst="rect">
            <a:avLst/>
          </a:prstGeom>
          <a:ln w="12700">
            <a:solidFill>
              <a:srgbClr val="0042AA"/>
            </a:solidFill>
            <a:miter lim="400000"/>
          </a:ln>
        </p:spPr>
      </p:pic>
      <p:pic>
        <p:nvPicPr>
          <p:cNvPr id="508" name="foo.png" descr="foo.png"/>
          <p:cNvPicPr>
            <a:picLocks noChangeAspect="0"/>
          </p:cNvPicPr>
          <p:nvPr/>
        </p:nvPicPr>
        <p:blipFill>
          <a:blip r:embed="rId4">
            <a:extLst/>
          </a:blip>
          <a:stretch>
            <a:fillRect/>
          </a:stretch>
        </p:blipFill>
        <p:spPr>
          <a:xfrm>
            <a:off x="4919662" y="6165850"/>
            <a:ext cx="371476" cy="371475"/>
          </a:xfrm>
          <a:prstGeom prst="rect">
            <a:avLst/>
          </a:prstGeom>
          <a:ln w="12700">
            <a:miter lim="400000"/>
          </a:ln>
        </p:spPr>
      </p:pic>
      <p:sp>
        <p:nvSpPr>
          <p:cNvPr id="509"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510" name="logo-t-1a171b.pdf" descr="logo-t-1a171b.pdf"/>
          <p:cNvPicPr>
            <a:picLocks noChangeAspect="1"/>
          </p:cNvPicPr>
          <p:nvPr/>
        </p:nvPicPr>
        <p:blipFill>
          <a:blip r:embed="rId5">
            <a:extLst/>
          </a:blip>
          <a:srcRect l="0" t="0" r="81297" b="65135"/>
          <a:stretch>
            <a:fillRect/>
          </a:stretch>
        </p:blipFill>
        <p:spPr>
          <a:xfrm>
            <a:off x="7702921" y="6184380"/>
            <a:ext cx="669017" cy="382260"/>
          </a:xfrm>
          <a:prstGeom prst="rect">
            <a:avLst/>
          </a:prstGeom>
          <a:ln w="12700"/>
        </p:spPr>
      </p:pic>
      <p:sp>
        <p:nvSpPr>
          <p:cNvPr id="511" name="Let’s work on this model…"/>
          <p:cNvSpPr txBox="1"/>
          <p:nvPr>
            <p:ph type="title"/>
          </p:nvPr>
        </p:nvSpPr>
        <p:spPr>
          <a:xfrm>
            <a:off x="457200" y="-60326"/>
            <a:ext cx="8229600" cy="1508126"/>
          </a:xfrm>
          <a:prstGeom prst="rect">
            <a:avLst/>
          </a:prstGeom>
        </p:spPr>
        <p:txBody>
          <a:bodyPr/>
          <a:lstStyle/>
          <a:p>
            <a:pPr/>
            <a:r>
              <a:t>Let’s work on this model…</a:t>
            </a:r>
          </a:p>
        </p:txBody>
      </p:sp>
      <p:sp>
        <p:nvSpPr>
          <p:cNvPr id="512" name="Double-click to edit"/>
          <p:cNvSpPr txBox="1"/>
          <p:nvPr>
            <p:ph type="body" idx="1"/>
          </p:nvPr>
        </p:nvSpPr>
        <p:spPr>
          <a:prstGeom prst="rect">
            <a:avLst/>
          </a:prstGeom>
        </p:spPr>
        <p:txBody>
          <a:bodyPr/>
          <a:lstStyle/>
          <a:p>
            <a:pPr/>
          </a:p>
        </p:txBody>
      </p:sp>
      <p:pic>
        <p:nvPicPr>
          <p:cNvPr id="513" name="Image" descr="Image"/>
          <p:cNvPicPr>
            <a:picLocks noChangeAspect="1"/>
          </p:cNvPicPr>
          <p:nvPr/>
        </p:nvPicPr>
        <p:blipFill>
          <a:blip r:embed="rId6">
            <a:extLst/>
          </a:blip>
          <a:stretch>
            <a:fillRect/>
          </a:stretch>
        </p:blipFill>
        <p:spPr>
          <a:xfrm>
            <a:off x="321702" y="1537097"/>
            <a:ext cx="8710115" cy="3493958"/>
          </a:xfrm>
          <a:prstGeom prst="rect">
            <a:avLst/>
          </a:prstGeom>
          <a:ln w="12700"/>
          <a:effectLst>
            <a:outerShdw sx="100000" sy="100000" kx="0" ky="0" algn="b" rotWithShape="0" blurRad="63500" dist="76200" dir="3172507">
              <a:srgbClr val="000000">
                <a:alpha val="50000"/>
              </a:srgbClr>
            </a:outerShdw>
          </a:effectLst>
        </p:spPr>
      </p:pic>
      <p:grpSp>
        <p:nvGrpSpPr>
          <p:cNvPr id="517" name="Group"/>
          <p:cNvGrpSpPr/>
          <p:nvPr/>
        </p:nvGrpSpPr>
        <p:grpSpPr>
          <a:xfrm>
            <a:off x="5502524" y="956342"/>
            <a:ext cx="2570613" cy="2328442"/>
            <a:chOff x="0" y="0"/>
            <a:chExt cx="2570611" cy="2328440"/>
          </a:xfrm>
        </p:grpSpPr>
        <p:sp>
          <p:nvSpPr>
            <p:cNvPr id="514" name="Rectangle"/>
            <p:cNvSpPr/>
            <p:nvPr/>
          </p:nvSpPr>
          <p:spPr>
            <a:xfrm>
              <a:off x="0" y="1831751"/>
              <a:ext cx="1415951" cy="496690"/>
            </a:xfrm>
            <a:prstGeom prst="rect">
              <a:avLst/>
            </a:prstGeom>
            <a:noFill/>
            <a:ln w="38100" cap="flat">
              <a:solidFill>
                <a:schemeClr val="accent5">
                  <a:hueOff val="-152896"/>
                  <a:lumOff val="12368"/>
                </a:schemeClr>
              </a:solidFill>
              <a:prstDash val="solid"/>
              <a:round/>
            </a:ln>
            <a:effectLst/>
          </p:spPr>
          <p:txBody>
            <a:bodyPr wrap="square" lIns="50800" tIns="50800" rIns="50800" bIns="50800" numCol="1" anchor="ctr">
              <a:noAutofit/>
            </a:bodyPr>
            <a:lstStyle/>
            <a:p>
              <a:pPr>
                <a:defRPr>
                  <a:solidFill>
                    <a:schemeClr val="accent5">
                      <a:hueOff val="-152896"/>
                      <a:lumOff val="12368"/>
                    </a:schemeClr>
                  </a:solidFill>
                </a:defRPr>
              </a:pPr>
            </a:p>
          </p:txBody>
        </p:sp>
        <p:sp>
          <p:nvSpPr>
            <p:cNvPr id="515" name="Memory without…"/>
            <p:cNvSpPr txBox="1"/>
            <p:nvPr/>
          </p:nvSpPr>
          <p:spPr>
            <a:xfrm>
              <a:off x="26980" y="-1"/>
              <a:ext cx="2543632" cy="802830"/>
            </a:xfrm>
            <a:prstGeom prst="rect">
              <a:avLst/>
            </a:prstGeom>
            <a:solidFill>
              <a:schemeClr val="accent5">
                <a:hueOff val="-152896"/>
                <a:lumOff val="12368"/>
              </a:scheme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400">
                  <a:solidFill>
                    <a:schemeClr val="accent5">
                      <a:lumOff val="-29866"/>
                    </a:schemeClr>
                  </a:solidFill>
                </a:defRPr>
              </a:pPr>
              <a:r>
                <a:t>Memory without</a:t>
              </a:r>
            </a:p>
            <a:p>
              <a:pPr>
                <a:defRPr sz="2400">
                  <a:solidFill>
                    <a:schemeClr val="accent5">
                      <a:lumOff val="-29866"/>
                    </a:schemeClr>
                  </a:solidFill>
                </a:defRPr>
              </a:pPr>
              <a:r>
                <a:t>conscious access</a:t>
              </a:r>
            </a:p>
          </p:txBody>
        </p:sp>
        <p:sp>
          <p:nvSpPr>
            <p:cNvPr id="516" name="Line"/>
            <p:cNvSpPr/>
            <p:nvPr/>
          </p:nvSpPr>
          <p:spPr>
            <a:xfrm flipV="1">
              <a:off x="707975" y="771429"/>
              <a:ext cx="1" cy="1047558"/>
            </a:xfrm>
            <a:prstGeom prst="line">
              <a:avLst/>
            </a:prstGeom>
            <a:noFill/>
            <a:ln w="38100" cap="flat">
              <a:solidFill>
                <a:schemeClr val="accent5">
                  <a:hueOff val="-152896"/>
                  <a:lumOff val="12368"/>
                </a:schemeClr>
              </a:solidFill>
              <a:prstDash val="solid"/>
              <a:round/>
            </a:ln>
            <a:effectLst/>
          </p:spPr>
          <p:txBody>
            <a:bodyPr wrap="square" lIns="0" tIns="0" rIns="0" bIns="0" numCol="1" anchor="t">
              <a:noAutofit/>
            </a:bodyPr>
            <a:lstStyle/>
            <a:p>
              <a:pPr/>
            </a:p>
          </p:txBody>
        </p:sp>
      </p:grpSp>
      <p:grpSp>
        <p:nvGrpSpPr>
          <p:cNvPr id="521" name="Group"/>
          <p:cNvGrpSpPr/>
          <p:nvPr/>
        </p:nvGrpSpPr>
        <p:grpSpPr>
          <a:xfrm>
            <a:off x="1672830" y="3845046"/>
            <a:ext cx="2528749" cy="2158769"/>
            <a:chOff x="0" y="0"/>
            <a:chExt cx="2528748" cy="2158768"/>
          </a:xfrm>
        </p:grpSpPr>
        <p:sp>
          <p:nvSpPr>
            <p:cNvPr id="518" name="Rectangle"/>
            <p:cNvSpPr/>
            <p:nvPr/>
          </p:nvSpPr>
          <p:spPr>
            <a:xfrm>
              <a:off x="0" y="0"/>
              <a:ext cx="1034951" cy="700733"/>
            </a:xfrm>
            <a:prstGeom prst="rect">
              <a:avLst/>
            </a:prstGeom>
            <a:noFill/>
            <a:ln w="38100" cap="flat">
              <a:solidFill>
                <a:schemeClr val="accent3">
                  <a:hueOff val="-274225"/>
                  <a:satOff val="26768"/>
                  <a:lumOff val="11368"/>
                </a:schemeClr>
              </a:solidFill>
              <a:prstDash val="solid"/>
              <a:round/>
            </a:ln>
            <a:effectLst/>
          </p:spPr>
          <p:txBody>
            <a:bodyPr wrap="square" lIns="50800" tIns="50800" rIns="50800" bIns="50800" numCol="1" anchor="ctr">
              <a:noAutofit/>
            </a:bodyPr>
            <a:lstStyle/>
            <a:p>
              <a:pPr>
                <a:defRPr>
                  <a:solidFill>
                    <a:schemeClr val="accent5">
                      <a:hueOff val="-152896"/>
                      <a:lumOff val="12368"/>
                    </a:schemeClr>
                  </a:solidFill>
                </a:defRPr>
              </a:pPr>
            </a:p>
          </p:txBody>
        </p:sp>
        <p:sp>
          <p:nvSpPr>
            <p:cNvPr id="519" name="Line"/>
            <p:cNvSpPr/>
            <p:nvPr/>
          </p:nvSpPr>
          <p:spPr>
            <a:xfrm flipV="1">
              <a:off x="613370" y="684538"/>
              <a:ext cx="1" cy="911766"/>
            </a:xfrm>
            <a:prstGeom prst="line">
              <a:avLst/>
            </a:prstGeom>
            <a:noFill/>
            <a:ln w="38100" cap="flat">
              <a:solidFill>
                <a:schemeClr val="accent3">
                  <a:hueOff val="-274225"/>
                  <a:satOff val="26768"/>
                  <a:lumOff val="11368"/>
                </a:schemeClr>
              </a:solidFill>
              <a:prstDash val="solid"/>
              <a:round/>
            </a:ln>
            <a:effectLst/>
          </p:spPr>
          <p:txBody>
            <a:bodyPr wrap="square" lIns="0" tIns="0" rIns="0" bIns="0" numCol="1" anchor="t">
              <a:noAutofit/>
            </a:bodyPr>
            <a:lstStyle/>
            <a:p>
              <a:pPr/>
            </a:p>
          </p:txBody>
        </p:sp>
        <p:sp>
          <p:nvSpPr>
            <p:cNvPr id="520" name="Concrete…"/>
            <p:cNvSpPr txBox="1"/>
            <p:nvPr/>
          </p:nvSpPr>
          <p:spPr>
            <a:xfrm>
              <a:off x="391120" y="1355939"/>
              <a:ext cx="2137629" cy="802830"/>
            </a:xfrm>
            <a:prstGeom prst="rect">
              <a:avLst/>
            </a:prstGeom>
            <a:solidFill>
              <a:schemeClr val="accent3">
                <a:hueOff val="-274225"/>
                <a:satOff val="26768"/>
                <a:lumOff val="11368"/>
              </a:scheme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400">
                  <a:solidFill>
                    <a:schemeClr val="accent3">
                      <a:hueOff val="914337"/>
                      <a:satOff val="31515"/>
                      <a:lumOff val="-30790"/>
                    </a:schemeClr>
                  </a:solidFill>
                </a:defRPr>
              </a:pPr>
              <a:r>
                <a:t>Concrete</a:t>
              </a:r>
            </a:p>
            <a:p>
              <a:pPr>
                <a:defRPr sz="2400">
                  <a:solidFill>
                    <a:schemeClr val="accent3">
                      <a:hueOff val="914337"/>
                      <a:satOff val="31515"/>
                      <a:lumOff val="-30790"/>
                    </a:schemeClr>
                  </a:solidFill>
                </a:defRPr>
              </a:pPr>
              <a:r>
                <a:t>Context bound</a:t>
              </a:r>
            </a:p>
          </p:txBody>
        </p:sp>
      </p:grpSp>
      <p:grpSp>
        <p:nvGrpSpPr>
          <p:cNvPr id="525" name="Group"/>
          <p:cNvGrpSpPr/>
          <p:nvPr/>
        </p:nvGrpSpPr>
        <p:grpSpPr>
          <a:xfrm>
            <a:off x="-21509" y="3853333"/>
            <a:ext cx="1815267" cy="2142586"/>
            <a:chOff x="0" y="0"/>
            <a:chExt cx="1815266" cy="2142584"/>
          </a:xfrm>
        </p:grpSpPr>
        <p:sp>
          <p:nvSpPr>
            <p:cNvPr id="522" name="Rectangle"/>
            <p:cNvSpPr/>
            <p:nvPr/>
          </p:nvSpPr>
          <p:spPr>
            <a:xfrm>
              <a:off x="551338" y="0"/>
              <a:ext cx="1034952" cy="700733"/>
            </a:xfrm>
            <a:prstGeom prst="rect">
              <a:avLst/>
            </a:prstGeom>
            <a:noFill/>
            <a:ln w="38100" cap="flat">
              <a:solidFill>
                <a:schemeClr val="accent6">
                  <a:satOff val="18029"/>
                  <a:lumOff val="12067"/>
                </a:schemeClr>
              </a:solidFill>
              <a:prstDash val="solid"/>
              <a:round/>
            </a:ln>
            <a:effectLst/>
          </p:spPr>
          <p:txBody>
            <a:bodyPr wrap="square" lIns="50800" tIns="50800" rIns="50800" bIns="50800" numCol="1" anchor="ctr">
              <a:noAutofit/>
            </a:bodyPr>
            <a:lstStyle/>
            <a:p>
              <a:pPr>
                <a:defRPr>
                  <a:solidFill>
                    <a:schemeClr val="accent5">
                      <a:hueOff val="-152896"/>
                      <a:lumOff val="12368"/>
                    </a:schemeClr>
                  </a:solidFill>
                </a:defRPr>
              </a:pPr>
            </a:p>
          </p:txBody>
        </p:sp>
        <p:sp>
          <p:nvSpPr>
            <p:cNvPr id="523" name="Line"/>
            <p:cNvSpPr/>
            <p:nvPr/>
          </p:nvSpPr>
          <p:spPr>
            <a:xfrm flipV="1">
              <a:off x="1355208" y="676251"/>
              <a:ext cx="1" cy="911766"/>
            </a:xfrm>
            <a:prstGeom prst="line">
              <a:avLst/>
            </a:prstGeom>
            <a:noFill/>
            <a:ln w="38100" cap="flat">
              <a:solidFill>
                <a:schemeClr val="accent6">
                  <a:satOff val="18029"/>
                  <a:lumOff val="12067"/>
                </a:schemeClr>
              </a:solidFill>
              <a:prstDash val="solid"/>
              <a:round/>
            </a:ln>
            <a:effectLst/>
          </p:spPr>
          <p:txBody>
            <a:bodyPr wrap="square" lIns="0" tIns="0" rIns="0" bIns="0" numCol="1" anchor="t">
              <a:noAutofit/>
            </a:bodyPr>
            <a:lstStyle/>
            <a:p>
              <a:pPr/>
            </a:p>
          </p:txBody>
        </p:sp>
        <p:sp>
          <p:nvSpPr>
            <p:cNvPr id="524" name="Abstract…"/>
            <p:cNvSpPr txBox="1"/>
            <p:nvPr/>
          </p:nvSpPr>
          <p:spPr>
            <a:xfrm>
              <a:off x="0" y="1339756"/>
              <a:ext cx="1815267" cy="802829"/>
            </a:xfrm>
            <a:prstGeom prst="rect">
              <a:avLst/>
            </a:prstGeom>
            <a:solidFill>
              <a:schemeClr val="accent6">
                <a:satOff val="18029"/>
                <a:lumOff val="12067"/>
              </a:scheme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400">
                  <a:solidFill>
                    <a:schemeClr val="accent6">
                      <a:hueOff val="-146070"/>
                      <a:satOff val="-10048"/>
                      <a:lumOff val="-30626"/>
                    </a:schemeClr>
                  </a:solidFill>
                </a:defRPr>
              </a:pPr>
              <a:r>
                <a:t>Abstract</a:t>
              </a:r>
            </a:p>
            <a:p>
              <a:pPr>
                <a:defRPr sz="2400">
                  <a:solidFill>
                    <a:schemeClr val="accent6">
                      <a:hueOff val="-146070"/>
                      <a:satOff val="-10048"/>
                      <a:lumOff val="-30626"/>
                    </a:schemeClr>
                  </a:solidFill>
                </a:defRPr>
              </a:pPr>
              <a:r>
                <a:t>Context free</a:t>
              </a:r>
            </a:p>
          </p:txBody>
        </p:sp>
      </p:grpSp>
      <p:sp>
        <p:nvSpPr>
          <p:cNvPr id="526" name="Long-term Memory"/>
          <p:cNvSpPr/>
          <p:nvPr/>
        </p:nvSpPr>
        <p:spPr>
          <a:xfrm>
            <a:off x="2997200" y="1755437"/>
            <a:ext cx="1958529" cy="628651"/>
          </a:xfrm>
          <a:prstGeom prst="roundRect">
            <a:avLst>
              <a:gd name="adj" fmla="val 30303"/>
            </a:avLst>
          </a:prstGeom>
          <a:solidFill>
            <a:srgbClr val="E1E9E9"/>
          </a:solidFill>
          <a:ln w="25400">
            <a:solidFill>
              <a:schemeClr val="accent4">
                <a:hueOff val="-1081314"/>
                <a:satOff val="4338"/>
                <a:lumOff val="-8931"/>
              </a:schemeClr>
            </a:solidFill>
          </a:ln>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Long-term Memory</a:t>
            </a:r>
          </a:p>
        </p:txBody>
      </p:sp>
      <p:grpSp>
        <p:nvGrpSpPr>
          <p:cNvPr id="530" name="Group"/>
          <p:cNvGrpSpPr/>
          <p:nvPr/>
        </p:nvGrpSpPr>
        <p:grpSpPr>
          <a:xfrm>
            <a:off x="132005" y="1357756"/>
            <a:ext cx="2214471" cy="1927028"/>
            <a:chOff x="0" y="401414"/>
            <a:chExt cx="2214470" cy="1927026"/>
          </a:xfrm>
        </p:grpSpPr>
        <p:sp>
          <p:nvSpPr>
            <p:cNvPr id="527" name="Rectangle"/>
            <p:cNvSpPr/>
            <p:nvPr/>
          </p:nvSpPr>
          <p:spPr>
            <a:xfrm>
              <a:off x="798519" y="1831751"/>
              <a:ext cx="1415952" cy="496690"/>
            </a:xfrm>
            <a:prstGeom prst="rect">
              <a:avLst/>
            </a:prstGeom>
            <a:noFill/>
            <a:ln w="38100" cap="flat">
              <a:solidFill>
                <a:schemeClr val="accent2">
                  <a:hueOff val="-85259"/>
                  <a:satOff val="14347"/>
                  <a:lumOff val="22373"/>
                </a:schemeClr>
              </a:solidFill>
              <a:prstDash val="solid"/>
              <a:round/>
            </a:ln>
            <a:effectLst/>
          </p:spPr>
          <p:txBody>
            <a:bodyPr wrap="square" lIns="50800" tIns="50800" rIns="50800" bIns="50800" numCol="1" anchor="ctr">
              <a:noAutofit/>
            </a:bodyPr>
            <a:lstStyle/>
            <a:p>
              <a:pPr/>
            </a:p>
          </p:txBody>
        </p:sp>
        <p:sp>
          <p:nvSpPr>
            <p:cNvPr id="528" name="Memory you can talk about…"/>
            <p:cNvSpPr/>
            <p:nvPr/>
          </p:nvSpPr>
          <p:spPr>
            <a:xfrm>
              <a:off x="0" y="401414"/>
              <a:ext cx="1270000" cy="1270001"/>
            </a:xfrm>
            <a:prstGeom prst="line">
              <a:avLst/>
            </a:prstGeom>
            <a:solidFill>
              <a:schemeClr val="accent2">
                <a:hueOff val="-85259"/>
                <a:satOff val="14347"/>
                <a:lumOff val="22373"/>
              </a:schemeClr>
            </a:solidFill>
            <a:ln w="12700" cap="flat">
              <a:noFill/>
              <a:miter lim="400000"/>
            </a:ln>
            <a:effectLst/>
            <a:extLst>
              <a:ext uri="{C572A759-6A51-4108-AA02-DFA0A04FC94B}">
                <ma14:wrappingTextBoxFlag xmlns:ma14="http://schemas.microsoft.com/office/mac/drawingml/2011/main" val="1"/>
              </a:ext>
            </a:extLst>
          </p:spPr>
          <p:txBody>
            <a:bodyPr wrap="none" lIns="50800" tIns="50800" rIns="50800" bIns="50800" numCol="1" anchor="ctr">
              <a:spAutoFit/>
            </a:bodyPr>
            <a:lstStyle/>
            <a:p>
              <a:pPr>
                <a:defRPr sz="2400">
                  <a:solidFill>
                    <a:schemeClr val="accent2">
                      <a:hueOff val="258623"/>
                      <a:satOff val="16006"/>
                      <a:lumOff val="-25223"/>
                    </a:schemeClr>
                  </a:solidFill>
                </a:defRPr>
              </a:pPr>
              <a:r>
                <a:t>Memory you can talk about</a:t>
              </a:r>
            </a:p>
            <a:p>
              <a:pPr>
                <a:defRPr sz="2400">
                  <a:solidFill>
                    <a:schemeClr val="accent2">
                      <a:hueOff val="258623"/>
                      <a:satOff val="16006"/>
                      <a:lumOff val="-25223"/>
                    </a:schemeClr>
                  </a:solidFill>
                </a:defRPr>
              </a:pPr>
              <a:r>
                <a:t>Conscious access</a:t>
              </a:r>
            </a:p>
          </p:txBody>
        </p:sp>
        <p:sp>
          <p:nvSpPr>
            <p:cNvPr id="529" name="Line"/>
            <p:cNvSpPr/>
            <p:nvPr/>
          </p:nvSpPr>
          <p:spPr>
            <a:xfrm flipV="1">
              <a:off x="1382669" y="771429"/>
              <a:ext cx="1" cy="1047558"/>
            </a:xfrm>
            <a:prstGeom prst="line">
              <a:avLst/>
            </a:prstGeom>
            <a:noFill/>
            <a:ln w="38100" cap="flat">
              <a:solidFill>
                <a:schemeClr val="accent2">
                  <a:hueOff val="-85259"/>
                  <a:satOff val="14347"/>
                  <a:lumOff val="22373"/>
                </a:schemeClr>
              </a:solidFill>
              <a:prstDash val="solid"/>
              <a:round/>
            </a:ln>
            <a:effectLst/>
          </p:spPr>
          <p:txBody>
            <a:bodyPr wrap="square" lIns="0" tIns="0" rIns="0" bIns="0" numCol="1" anchor="t">
              <a:noAutofit/>
            </a:bodyPr>
            <a:lstStyle/>
            <a:p>
              <a:pPr/>
            </a:p>
          </p:txBody>
        </p:sp>
      </p:grpSp>
      <p:pic>
        <p:nvPicPr>
          <p:cNvPr id="531" name="Image" descr="Image"/>
          <p:cNvPicPr>
            <a:picLocks noChangeAspect="1"/>
          </p:cNvPicPr>
          <p:nvPr/>
        </p:nvPicPr>
        <p:blipFill>
          <a:blip r:embed="rId6">
            <a:extLst/>
          </a:blip>
          <a:srcRect l="2946" t="66228" r="85763" b="14732"/>
          <a:stretch>
            <a:fillRect/>
          </a:stretch>
        </p:blipFill>
        <p:spPr>
          <a:xfrm>
            <a:off x="572196" y="3845046"/>
            <a:ext cx="983405" cy="665232"/>
          </a:xfrm>
          <a:prstGeom prst="rect">
            <a:avLst/>
          </a:prstGeom>
          <a:ln w="12700"/>
        </p:spPr>
      </p:pic>
      <p:pic>
        <p:nvPicPr>
          <p:cNvPr id="532" name="Image" descr="Image"/>
          <p:cNvPicPr>
            <a:picLocks noChangeAspect="1"/>
          </p:cNvPicPr>
          <p:nvPr/>
        </p:nvPicPr>
        <p:blipFill>
          <a:blip r:embed="rId6">
            <a:extLst/>
          </a:blip>
          <a:srcRect l="15734" t="66228" r="73043" b="14732"/>
          <a:stretch>
            <a:fillRect/>
          </a:stretch>
        </p:blipFill>
        <p:spPr>
          <a:xfrm>
            <a:off x="1707058" y="3845046"/>
            <a:ext cx="977502" cy="665232"/>
          </a:xfrm>
          <a:prstGeom prst="rect">
            <a:avLst/>
          </a:prstGeom>
          <a:ln w="12700"/>
        </p:spPr>
      </p:pic>
      <p:grpSp>
        <p:nvGrpSpPr>
          <p:cNvPr id="539" name="Group"/>
          <p:cNvGrpSpPr/>
          <p:nvPr/>
        </p:nvGrpSpPr>
        <p:grpSpPr>
          <a:xfrm>
            <a:off x="950873" y="2892317"/>
            <a:ext cx="7934066" cy="1990388"/>
            <a:chOff x="0" y="0"/>
            <a:chExt cx="7934065" cy="1990387"/>
          </a:xfrm>
        </p:grpSpPr>
        <p:sp>
          <p:nvSpPr>
            <p:cNvPr id="533" name="Nondeclarative"/>
            <p:cNvSpPr txBox="1"/>
            <p:nvPr/>
          </p:nvSpPr>
          <p:spPr>
            <a:xfrm>
              <a:off x="4622800" y="0"/>
              <a:ext cx="1311999"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Nondeclarative</a:t>
              </a:r>
            </a:p>
          </p:txBody>
        </p:sp>
        <p:sp>
          <p:nvSpPr>
            <p:cNvPr id="534" name="Declarative"/>
            <p:cNvSpPr txBox="1"/>
            <p:nvPr/>
          </p:nvSpPr>
          <p:spPr>
            <a:xfrm>
              <a:off x="0" y="0"/>
              <a:ext cx="1311999"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Declarative</a:t>
              </a:r>
            </a:p>
          </p:txBody>
        </p:sp>
        <p:sp>
          <p:nvSpPr>
            <p:cNvPr id="535" name="Procedural skills (e.g., motor, percptual, cognitive)"/>
            <p:cNvSpPr txBox="1"/>
            <p:nvPr/>
          </p:nvSpPr>
          <p:spPr>
            <a:xfrm>
              <a:off x="2203970" y="974387"/>
              <a:ext cx="1465441" cy="10160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Procedural skills </a:t>
              </a:r>
              <a:r>
                <a:rPr i="1"/>
                <a:t>(e.g., motor, percptual, cognitive)</a:t>
              </a:r>
            </a:p>
          </p:txBody>
        </p:sp>
        <p:sp>
          <p:nvSpPr>
            <p:cNvPr id="536" name="Priming (perceptual, semantic)"/>
            <p:cNvSpPr txBox="1"/>
            <p:nvPr/>
          </p:nvSpPr>
          <p:spPr>
            <a:xfrm>
              <a:off x="3921897" y="995301"/>
              <a:ext cx="1066978" cy="7874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Priming </a:t>
              </a:r>
              <a:r>
                <a:rPr i="1"/>
                <a:t>(perceptual, semantic)</a:t>
              </a:r>
            </a:p>
          </p:txBody>
        </p:sp>
        <p:sp>
          <p:nvSpPr>
            <p:cNvPr id="537" name="Nonassociative (habituation, sensitization)"/>
            <p:cNvSpPr txBox="1"/>
            <p:nvPr/>
          </p:nvSpPr>
          <p:spPr>
            <a:xfrm>
              <a:off x="6569679" y="995301"/>
              <a:ext cx="1364387" cy="7874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Nonassociative </a:t>
              </a:r>
              <a:r>
                <a:rPr i="1"/>
                <a:t>(habituation, sensitization)</a:t>
              </a:r>
            </a:p>
          </p:txBody>
        </p:sp>
        <p:sp>
          <p:nvSpPr>
            <p:cNvPr id="538" name="Conditioning"/>
            <p:cNvSpPr txBox="1"/>
            <p:nvPr/>
          </p:nvSpPr>
          <p:spPr>
            <a:xfrm>
              <a:off x="5183305" y="1028700"/>
              <a:ext cx="1191944"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Conditioning</a:t>
              </a:r>
            </a:p>
          </p:txBody>
        </p:sp>
      </p:grpSp>
      <p:sp>
        <p:nvSpPr>
          <p:cNvPr id="540" name="(Goldstein &amp; van Hoof 2021, p. 165)"/>
          <p:cNvSpPr txBox="1"/>
          <p:nvPr/>
        </p:nvSpPr>
        <p:spPr>
          <a:xfrm>
            <a:off x="5357261" y="5642896"/>
            <a:ext cx="3396815"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165)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path" nodeType="clickEffect" presetSubtype="0" presetID="-1" grpId="1" accel="50000" decel="50000" fill="hold">
                                  <p:stCondLst>
                                    <p:cond delay="0"/>
                                  </p:stCondLst>
                                  <p:childTnLst>
                                    <p:animMotion path="M 0.000000 0.000000 L 0.123784 -0.000005" origin="layout" pathEditMode="relative">
                                      <p:cBhvr>
                                        <p:cTn id="6" dur="1000" fill="hold"/>
                                        <p:tgtEl>
                                          <p:spTgt spid="531"/>
                                        </p:tgtEl>
                                        <p:attrNameLst>
                                          <p:attrName>ppt_x</p:attrName>
                                          <p:attrName>ppt_y</p:attrName>
                                        </p:attrNameLst>
                                      </p:cBhvr>
                                    </p:animMotion>
                                  </p:childTnLst>
                                </p:cTn>
                              </p:par>
                            </p:childTnLst>
                          </p:cTn>
                        </p:par>
                        <p:par>
                          <p:cTn id="7" fill="hold">
                            <p:stCondLst>
                              <p:cond delay="0"/>
                            </p:stCondLst>
                            <p:childTnLst>
                              <p:par>
                                <p:cTn id="8" presetClass="path" nodeType="afterEffect" presetSubtype="0" presetID="-1" grpId="2" accel="50000" decel="50000" fill="hold">
                                  <p:stCondLst>
                                    <p:cond delay="0"/>
                                  </p:stCondLst>
                                  <p:childTnLst>
                                    <p:animMotion path="M 0.000000 0.000000 L -0.129167 0.001014" origin="layout" pathEditMode="relative">
                                      <p:cBhvr>
                                        <p:cTn id="9" dur="1000" fill="hold"/>
                                        <p:tgtEl>
                                          <p:spTgt spid="532"/>
                                        </p:tgtEl>
                                        <p:attrNameLst>
                                          <p:attrName>ppt_x</p:attrName>
                                          <p:attrName>ppt_y</p:attrName>
                                        </p:attrNameLst>
                                      </p:cBhvr>
                                    </p:animMotion>
                                  </p:childTnLst>
                                </p:cTn>
                              </p:par>
                            </p:childTnLst>
                          </p:cTn>
                        </p:par>
                        <p:par>
                          <p:cTn id="10" fill="hold">
                            <p:stCondLst>
                              <p:cond delay="0"/>
                            </p:stCondLst>
                            <p:childTnLst>
                              <p:par>
                                <p:cTn id="11" presetClass="path" nodeType="afterEffect" presetSubtype="0" presetID="-1" grpId="3" accel="50000" decel="50000" fill="hold">
                                  <p:stCondLst>
                                    <p:cond delay="0"/>
                                  </p:stCondLst>
                                  <p:childTnLst>
                                    <p:animMotion path="M 0.000000 0.000000 L -0.124587 0.000868" origin="layout" pathEditMode="relative">
                                      <p:cBhvr>
                                        <p:cTn id="12" dur="1000" fill="hold"/>
                                        <p:tgtEl>
                                          <p:spTgt spid="521"/>
                                        </p:tgtEl>
                                        <p:attrNameLst>
                                          <p:attrName>ppt_x</p:attrName>
                                          <p:attrName>ppt_y</p:attrName>
                                        </p:attrNameLst>
                                      </p:cBhvr>
                                    </p:animMotion>
                                  </p:childTnLst>
                                </p:cTn>
                              </p:par>
                            </p:childTnLst>
                          </p:cTn>
                        </p:par>
                        <p:par>
                          <p:cTn id="13" fill="hold">
                            <p:stCondLst>
                              <p:cond delay="0"/>
                            </p:stCondLst>
                            <p:childTnLst>
                              <p:par>
                                <p:cTn id="14" presetClass="path" nodeType="afterEffect" presetSubtype="0" presetID="-1" grpId="4" accel="50000" decel="50000" fill="hold">
                                  <p:stCondLst>
                                    <p:cond delay="0"/>
                                  </p:stCondLst>
                                  <p:childTnLst>
                                    <p:animMotion path="M 0.000000 0.000000 L 0.125173 -0.000000" origin="layout" pathEditMode="relative">
                                      <p:cBhvr>
                                        <p:cTn id="15" dur="1000" fill="hold"/>
                                        <p:tgtEl>
                                          <p:spTgt spid="525"/>
                                        </p:tgtEl>
                                        <p:attrNameLst>
                                          <p:attrName>ppt_x</p:attrName>
                                          <p:attrName>ppt_y</p:attrName>
                                        </p:attrNameLst>
                                      </p:cBhvr>
                                    </p:animMotion>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42" name="Image" descr="Image"/>
          <p:cNvPicPr>
            <a:picLocks noChangeAspect="1"/>
          </p:cNvPicPr>
          <p:nvPr/>
        </p:nvPicPr>
        <p:blipFill>
          <a:blip r:embed="rId2">
            <a:extLst/>
          </a:blip>
          <a:stretch>
            <a:fillRect/>
          </a:stretch>
        </p:blipFill>
        <p:spPr>
          <a:xfrm>
            <a:off x="334402" y="1537097"/>
            <a:ext cx="8710115" cy="3493958"/>
          </a:xfrm>
          <a:prstGeom prst="rect">
            <a:avLst/>
          </a:prstGeom>
          <a:ln w="12700"/>
          <a:effectLst>
            <a:outerShdw sx="100000" sy="100000" kx="0" ky="0" algn="b" rotWithShape="0" blurRad="63500" dist="76200" dir="3172507">
              <a:srgbClr val="000000">
                <a:alpha val="50000"/>
              </a:srgbClr>
            </a:outerShdw>
          </a:effectLst>
        </p:spPr>
      </p:pic>
      <p:sp>
        <p:nvSpPr>
          <p:cNvPr id="543" name="Repetition increases abstraction and efficiency"/>
          <p:cNvSpPr txBox="1"/>
          <p:nvPr>
            <p:ph type="title"/>
          </p:nvPr>
        </p:nvSpPr>
        <p:spPr>
          <a:xfrm>
            <a:off x="457200" y="-60326"/>
            <a:ext cx="8229600" cy="1508126"/>
          </a:xfrm>
          <a:prstGeom prst="rect">
            <a:avLst/>
          </a:prstGeom>
        </p:spPr>
        <p:txBody>
          <a:bodyPr/>
          <a:lstStyle/>
          <a:p>
            <a:pPr/>
            <a:r>
              <a:t>Repetition increases abstraction and efficiency</a:t>
            </a:r>
          </a:p>
        </p:txBody>
      </p:sp>
      <p:sp>
        <p:nvSpPr>
          <p:cNvPr id="544" name="Rectangle"/>
          <p:cNvSpPr/>
          <p:nvPr/>
        </p:nvSpPr>
        <p:spPr>
          <a:xfrm>
            <a:off x="5502524" y="2788093"/>
            <a:ext cx="1415952" cy="496691"/>
          </a:xfrm>
          <a:prstGeom prst="rect">
            <a:avLst/>
          </a:prstGeom>
          <a:ln w="38100">
            <a:solidFill>
              <a:schemeClr val="accent5">
                <a:hueOff val="-152896"/>
                <a:lumOff val="12368"/>
              </a:schemeClr>
            </a:solidFill>
          </a:ln>
        </p:spPr>
        <p:txBody>
          <a:bodyPr lIns="50800" tIns="50800" rIns="50800" bIns="50800" anchor="ctr"/>
          <a:lstStyle/>
          <a:p>
            <a:pPr>
              <a:defRPr>
                <a:solidFill>
                  <a:schemeClr val="accent5">
                    <a:hueOff val="-152896"/>
                    <a:lumOff val="12368"/>
                  </a:schemeClr>
                </a:solidFill>
              </a:defRPr>
            </a:pPr>
          </a:p>
        </p:txBody>
      </p:sp>
      <p:sp>
        <p:nvSpPr>
          <p:cNvPr id="545" name="Line"/>
          <p:cNvSpPr/>
          <p:nvPr/>
        </p:nvSpPr>
        <p:spPr>
          <a:xfrm flipV="1">
            <a:off x="1155900" y="4529585"/>
            <a:ext cx="1" cy="911766"/>
          </a:xfrm>
          <a:prstGeom prst="line">
            <a:avLst/>
          </a:prstGeom>
          <a:ln w="38100">
            <a:solidFill>
              <a:schemeClr val="accent3">
                <a:hueOff val="-274225"/>
                <a:satOff val="26768"/>
                <a:lumOff val="11368"/>
              </a:schemeClr>
            </a:solidFill>
          </a:ln>
        </p:spPr>
        <p:txBody>
          <a:bodyPr lIns="0" tIns="0" rIns="0" bIns="0"/>
          <a:lstStyle/>
          <a:p>
            <a:pPr/>
          </a:p>
        </p:txBody>
      </p:sp>
      <p:sp>
        <p:nvSpPr>
          <p:cNvPr id="546" name="Concrete…"/>
          <p:cNvSpPr txBox="1"/>
          <p:nvPr/>
        </p:nvSpPr>
        <p:spPr>
          <a:xfrm>
            <a:off x="-120450" y="5200986"/>
            <a:ext cx="2137629" cy="802829"/>
          </a:xfrm>
          <a:prstGeom prst="rect">
            <a:avLst/>
          </a:prstGeom>
          <a:solidFill>
            <a:schemeClr val="accent3">
              <a:hueOff val="-274225"/>
              <a:satOff val="26768"/>
              <a:lumOff val="11368"/>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solidFill>
                  <a:schemeClr val="accent3">
                    <a:hueOff val="914337"/>
                    <a:satOff val="31515"/>
                    <a:lumOff val="-30790"/>
                  </a:schemeClr>
                </a:solidFill>
              </a:defRPr>
            </a:pPr>
            <a:r>
              <a:t>Concrete</a:t>
            </a:r>
          </a:p>
          <a:p>
            <a:pPr>
              <a:defRPr sz="2400">
                <a:solidFill>
                  <a:schemeClr val="accent3">
                    <a:hueOff val="914337"/>
                    <a:satOff val="31515"/>
                    <a:lumOff val="-30790"/>
                  </a:schemeClr>
                </a:solidFill>
              </a:defRPr>
            </a:pPr>
            <a:r>
              <a:t>Context bound</a:t>
            </a:r>
          </a:p>
        </p:txBody>
      </p:sp>
      <p:sp>
        <p:nvSpPr>
          <p:cNvPr id="547" name="Rectangle"/>
          <p:cNvSpPr/>
          <p:nvPr/>
        </p:nvSpPr>
        <p:spPr>
          <a:xfrm>
            <a:off x="1685530" y="3853333"/>
            <a:ext cx="1034951" cy="700734"/>
          </a:xfrm>
          <a:prstGeom prst="rect">
            <a:avLst/>
          </a:prstGeom>
          <a:ln w="38100">
            <a:solidFill>
              <a:schemeClr val="accent6">
                <a:satOff val="18029"/>
                <a:lumOff val="12067"/>
              </a:schemeClr>
            </a:solidFill>
          </a:ln>
        </p:spPr>
        <p:txBody>
          <a:bodyPr lIns="50800" tIns="50800" rIns="50800" bIns="50800" anchor="ctr"/>
          <a:lstStyle/>
          <a:p>
            <a:pPr>
              <a:defRPr>
                <a:solidFill>
                  <a:schemeClr val="accent5">
                    <a:hueOff val="-152896"/>
                    <a:lumOff val="12368"/>
                  </a:schemeClr>
                </a:solidFill>
              </a:defRPr>
            </a:pPr>
          </a:p>
        </p:txBody>
      </p:sp>
      <p:sp>
        <p:nvSpPr>
          <p:cNvPr id="548" name="Line"/>
          <p:cNvSpPr/>
          <p:nvPr/>
        </p:nvSpPr>
        <p:spPr>
          <a:xfrm flipV="1">
            <a:off x="2489400" y="4529585"/>
            <a:ext cx="1" cy="911766"/>
          </a:xfrm>
          <a:prstGeom prst="line">
            <a:avLst/>
          </a:prstGeom>
          <a:ln w="38100">
            <a:solidFill>
              <a:schemeClr val="accent6">
                <a:satOff val="18029"/>
                <a:lumOff val="12067"/>
              </a:schemeClr>
            </a:solidFill>
          </a:ln>
        </p:spPr>
        <p:txBody>
          <a:bodyPr lIns="0" tIns="0" rIns="0" bIns="0"/>
          <a:lstStyle/>
          <a:p>
            <a:pPr/>
          </a:p>
        </p:txBody>
      </p:sp>
      <p:sp>
        <p:nvSpPr>
          <p:cNvPr id="549" name="Abstract…"/>
          <p:cNvSpPr txBox="1"/>
          <p:nvPr/>
        </p:nvSpPr>
        <p:spPr>
          <a:xfrm>
            <a:off x="2061291" y="5193089"/>
            <a:ext cx="1815267" cy="802830"/>
          </a:xfrm>
          <a:prstGeom prst="rect">
            <a:avLst/>
          </a:prstGeom>
          <a:solidFill>
            <a:schemeClr val="accent6">
              <a:satOff val="18029"/>
              <a:lumOff val="12067"/>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400">
                <a:solidFill>
                  <a:schemeClr val="accent6">
                    <a:hueOff val="-146070"/>
                    <a:satOff val="-10048"/>
                    <a:lumOff val="-30626"/>
                  </a:schemeClr>
                </a:solidFill>
              </a:defRPr>
            </a:pPr>
            <a:r>
              <a:t>Abstract</a:t>
            </a:r>
          </a:p>
          <a:p>
            <a:pPr>
              <a:defRPr sz="2400">
                <a:solidFill>
                  <a:schemeClr val="accent6">
                    <a:hueOff val="-146070"/>
                    <a:satOff val="-10048"/>
                    <a:lumOff val="-30626"/>
                  </a:schemeClr>
                </a:solidFill>
              </a:defRPr>
            </a:pPr>
            <a:r>
              <a:t>Context free</a:t>
            </a:r>
          </a:p>
        </p:txBody>
      </p:sp>
      <p:sp>
        <p:nvSpPr>
          <p:cNvPr id="550" name="Rectangle"/>
          <p:cNvSpPr/>
          <p:nvPr/>
        </p:nvSpPr>
        <p:spPr>
          <a:xfrm>
            <a:off x="930524" y="2788093"/>
            <a:ext cx="1415952" cy="496691"/>
          </a:xfrm>
          <a:prstGeom prst="rect">
            <a:avLst/>
          </a:prstGeom>
          <a:ln w="38100">
            <a:solidFill>
              <a:schemeClr val="accent2">
                <a:hueOff val="-85259"/>
                <a:satOff val="14347"/>
                <a:lumOff val="22373"/>
              </a:schemeClr>
            </a:solidFill>
          </a:ln>
        </p:spPr>
        <p:txBody>
          <a:bodyPr lIns="50800" tIns="50800" rIns="50800" bIns="50800" anchor="ctr"/>
          <a:lstStyle/>
          <a:p>
            <a:pPr/>
          </a:p>
        </p:txBody>
      </p:sp>
      <p:sp>
        <p:nvSpPr>
          <p:cNvPr id="551" name="Scripts decontextualizes events"/>
          <p:cNvSpPr/>
          <p:nvPr/>
        </p:nvSpPr>
        <p:spPr>
          <a:xfrm>
            <a:off x="107058" y="4967400"/>
            <a:ext cx="3722094" cy="1270001"/>
          </a:xfrm>
          <a:prstGeom prst="rightArrow">
            <a:avLst>
              <a:gd name="adj1" fmla="val 32000"/>
              <a:gd name="adj2" fmla="val 64000"/>
            </a:avLst>
          </a:prstGeom>
          <a:solidFill>
            <a:schemeClr val="accent4">
              <a:hueOff val="-1081314"/>
              <a:satOff val="4338"/>
              <a:lumOff val="-8931"/>
              <a:alpha val="70608"/>
            </a:schemeClr>
          </a:solidFill>
          <a:ln w="12700">
            <a:miter lim="400000"/>
          </a:ln>
          <a:extLst>
            <a:ext uri="{C572A759-6A51-4108-AA02-DFA0A04FC94B}">
              <ma14:wrappingTextBoxFlag xmlns:ma14="http://schemas.microsoft.com/office/mac/drawingml/2011/main" val="1"/>
            </a:ext>
          </a:extLst>
        </p:spPr>
        <p:txBody>
          <a:bodyPr lIns="50800" tIns="50800" rIns="50800" bIns="50800" anchor="ctr"/>
          <a:lstStyle/>
          <a:p>
            <a:pPr/>
            <a:r>
              <a:t>Scripts decontextualizes events</a:t>
            </a:r>
          </a:p>
        </p:txBody>
      </p:sp>
      <p:sp>
        <p:nvSpPr>
          <p:cNvPr id="552" name="Rectangle"/>
          <p:cNvSpPr/>
          <p:nvPr/>
        </p:nvSpPr>
        <p:spPr>
          <a:xfrm>
            <a:off x="1190625" y="6042025"/>
            <a:ext cx="7485063" cy="641350"/>
          </a:xfrm>
          <a:prstGeom prst="rect">
            <a:avLst/>
          </a:prstGeom>
          <a:solidFill>
            <a:srgbClr val="EBEBEB"/>
          </a:solidFill>
          <a:ln w="12700">
            <a:solidFill>
              <a:srgbClr val="0042AA"/>
            </a:solidFill>
            <a:miter lim="400000"/>
          </a:ln>
        </p:spPr>
        <p:txBody>
          <a:bodyPr lIns="50800" tIns="50800" rIns="50800" bIns="50800" anchor="ctr"/>
          <a:lstStyle/>
          <a:p>
            <a:pPr/>
          </a:p>
        </p:txBody>
      </p:sp>
      <p:pic>
        <p:nvPicPr>
          <p:cNvPr id="553" name="aas_c.png" descr="aas_c.png"/>
          <p:cNvPicPr>
            <a:picLocks noChangeAspect="0"/>
          </p:cNvPicPr>
          <p:nvPr/>
        </p:nvPicPr>
        <p:blipFill>
          <a:blip r:embed="rId3">
            <a:extLst/>
          </a:blip>
          <a:srcRect l="37881" t="0" r="24217" b="33779"/>
          <a:stretch>
            <a:fillRect/>
          </a:stretch>
        </p:blipFill>
        <p:spPr>
          <a:xfrm>
            <a:off x="5338762" y="6165850"/>
            <a:ext cx="385763" cy="387350"/>
          </a:xfrm>
          <a:prstGeom prst="rect">
            <a:avLst/>
          </a:prstGeom>
          <a:ln w="12700">
            <a:miter lim="400000"/>
          </a:ln>
        </p:spPr>
      </p:pic>
      <p:sp>
        <p:nvSpPr>
          <p:cNvPr id="554" name="Center of Functionally Integrative Neuroscience…"/>
          <p:cNvSpPr txBox="1"/>
          <p:nvPr/>
        </p:nvSpPr>
        <p:spPr>
          <a:xfrm>
            <a:off x="1217612" y="6165850"/>
            <a:ext cx="3822701" cy="40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50000"/>
              </a:lnSpc>
              <a:spcBef>
                <a:spcPts val="700"/>
              </a:spcBef>
              <a:buClr>
                <a:srgbClr val="000000"/>
              </a:buClr>
              <a:buFont typeface="Helvetica"/>
              <a:defRPr sz="1100">
                <a:latin typeface="Helvetica"/>
                <a:ea typeface="Helvetica"/>
                <a:cs typeface="Helvetica"/>
                <a:sym typeface="Helvetica"/>
              </a:defRPr>
            </a:pPr>
            <a:r>
              <a:rPr sz="1200"/>
              <a:t>Center of Functionally Integrative Neuroscience</a:t>
            </a:r>
          </a:p>
          <a:p>
            <a:pPr>
              <a:lnSpc>
                <a:spcPct val="50000"/>
              </a:lnSpc>
              <a:spcBef>
                <a:spcPts val="500"/>
              </a:spcBef>
              <a:buClr>
                <a:srgbClr val="FFFFFF"/>
              </a:buClr>
              <a:buFont typeface="Helvetica"/>
              <a:defRPr sz="900">
                <a:solidFill>
                  <a:srgbClr val="0042AA"/>
                </a:solidFill>
                <a:uFill>
                  <a:solidFill>
                    <a:srgbClr val="FFFFFF"/>
                  </a:solidFill>
                </a:uFill>
                <a:latin typeface="Helvetica"/>
                <a:ea typeface="Helvetica"/>
                <a:cs typeface="Helvetica"/>
                <a:sym typeface="Helvetica"/>
              </a:defRPr>
            </a:pPr>
            <a:r>
              <a:t>Aarhus University/ Aarhus University Hospital</a:t>
            </a:r>
          </a:p>
        </p:txBody>
      </p:sp>
      <p:pic>
        <p:nvPicPr>
          <p:cNvPr id="555" name="CFIN spirallogo uden tekst-sorthvid.png" descr="CFIN spirallogo uden tekst-sorthvid.png"/>
          <p:cNvPicPr>
            <a:picLocks noChangeAspect="0"/>
          </p:cNvPicPr>
          <p:nvPr/>
        </p:nvPicPr>
        <p:blipFill>
          <a:blip r:embed="rId4">
            <a:extLst/>
          </a:blip>
          <a:stretch>
            <a:fillRect/>
          </a:stretch>
        </p:blipFill>
        <p:spPr>
          <a:xfrm>
            <a:off x="455612" y="6042025"/>
            <a:ext cx="655638" cy="641350"/>
          </a:xfrm>
          <a:prstGeom prst="rect">
            <a:avLst/>
          </a:prstGeom>
          <a:ln w="12700">
            <a:solidFill>
              <a:srgbClr val="0042AA"/>
            </a:solidFill>
            <a:miter lim="400000"/>
          </a:ln>
        </p:spPr>
      </p:pic>
      <p:pic>
        <p:nvPicPr>
          <p:cNvPr id="556" name="foo.png" descr="foo.png"/>
          <p:cNvPicPr>
            <a:picLocks noChangeAspect="0"/>
          </p:cNvPicPr>
          <p:nvPr/>
        </p:nvPicPr>
        <p:blipFill>
          <a:blip r:embed="rId5">
            <a:extLst/>
          </a:blip>
          <a:stretch>
            <a:fillRect/>
          </a:stretch>
        </p:blipFill>
        <p:spPr>
          <a:xfrm>
            <a:off x="4919662" y="6165850"/>
            <a:ext cx="371476" cy="371475"/>
          </a:xfrm>
          <a:prstGeom prst="rect">
            <a:avLst/>
          </a:prstGeom>
          <a:ln w="12700">
            <a:miter lim="400000"/>
          </a:ln>
        </p:spPr>
      </p:pic>
      <p:sp>
        <p:nvSpPr>
          <p:cNvPr id="557" name="Cognitive Science…"/>
          <p:cNvSpPr txBox="1"/>
          <p:nvPr/>
        </p:nvSpPr>
        <p:spPr>
          <a:xfrm>
            <a:off x="5957887" y="6165850"/>
            <a:ext cx="1765301" cy="3937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a:lnSpc>
                <a:spcPct val="80000"/>
              </a:lnSpc>
              <a:buClr>
                <a:srgbClr val="B73D2E"/>
              </a:buClr>
              <a:buFont typeface="Helvetica"/>
              <a:defRPr sz="1200">
                <a:solidFill>
                  <a:srgbClr val="B73D2E"/>
                </a:solidFill>
                <a:uFill>
                  <a:solidFill>
                    <a:srgbClr val="B73D2E"/>
                  </a:solidFill>
                </a:uFill>
                <a:latin typeface="Helvetica"/>
                <a:ea typeface="Helvetica"/>
                <a:cs typeface="Helvetica"/>
                <a:sym typeface="Helvetica"/>
              </a:defRPr>
            </a:pPr>
            <a:r>
              <a:rPr>
                <a:solidFill>
                  <a:srgbClr val="0042AA"/>
                </a:solidFill>
              </a:rPr>
              <a:t>Cognitive Science</a:t>
            </a:r>
          </a:p>
          <a:p>
            <a:pPr>
              <a:lnSpc>
                <a:spcPct val="80000"/>
              </a:lnSpc>
              <a:buClr>
                <a:srgbClr val="000000"/>
              </a:buClr>
              <a:buFont typeface="Helvetica"/>
              <a:defRPr sz="900">
                <a:latin typeface="Helvetica"/>
                <a:ea typeface="Helvetica"/>
                <a:cs typeface="Helvetica"/>
                <a:sym typeface="Helvetica"/>
              </a:defRPr>
            </a:pPr>
            <a:r>
              <a:t>Aarhus University</a:t>
            </a:r>
          </a:p>
        </p:txBody>
      </p:sp>
      <p:pic>
        <p:nvPicPr>
          <p:cNvPr id="558" name="logo-t-1a171b.pdf" descr="logo-t-1a171b.pdf"/>
          <p:cNvPicPr>
            <a:picLocks noChangeAspect="1"/>
          </p:cNvPicPr>
          <p:nvPr/>
        </p:nvPicPr>
        <p:blipFill>
          <a:blip r:embed="rId6">
            <a:extLst/>
          </a:blip>
          <a:srcRect l="0" t="0" r="81297" b="65135"/>
          <a:stretch>
            <a:fillRect/>
          </a:stretch>
        </p:blipFill>
        <p:spPr>
          <a:xfrm>
            <a:off x="7702921" y="6184380"/>
            <a:ext cx="669017" cy="382260"/>
          </a:xfrm>
          <a:prstGeom prst="rect">
            <a:avLst/>
          </a:prstGeom>
          <a:ln w="12700"/>
        </p:spPr>
      </p:pic>
      <p:sp>
        <p:nvSpPr>
          <p:cNvPr id="559" name="Long-term Memory"/>
          <p:cNvSpPr/>
          <p:nvPr/>
        </p:nvSpPr>
        <p:spPr>
          <a:xfrm>
            <a:off x="2997200" y="1755437"/>
            <a:ext cx="1958529" cy="628651"/>
          </a:xfrm>
          <a:prstGeom prst="roundRect">
            <a:avLst>
              <a:gd name="adj" fmla="val 30303"/>
            </a:avLst>
          </a:prstGeom>
          <a:solidFill>
            <a:srgbClr val="E1E9E9"/>
          </a:solidFill>
          <a:ln w="25400">
            <a:solidFill>
              <a:schemeClr val="accent4">
                <a:hueOff val="-1081314"/>
                <a:satOff val="4338"/>
                <a:lumOff val="-8931"/>
              </a:schemeClr>
            </a:solidFill>
          </a:ln>
          <a:extLst>
            <a:ext uri="{C572A759-6A51-4108-AA02-DFA0A04FC94B}">
              <ma14:wrappingTextBoxFlag xmlns:ma14="http://schemas.microsoft.com/office/mac/drawingml/2011/main" val="1"/>
            </a:ext>
          </a:extLst>
        </p:spPr>
        <p:txBody>
          <a:bodyPr lIns="50800" tIns="50800" rIns="50800" bIns="50800" anchor="ctr"/>
          <a:lstStyle>
            <a:lvl1pPr>
              <a:defRPr sz="1600"/>
            </a:lvl1pPr>
          </a:lstStyle>
          <a:p>
            <a:pPr/>
            <a:r>
              <a:t>Long-term Memory</a:t>
            </a:r>
          </a:p>
        </p:txBody>
      </p:sp>
      <p:sp>
        <p:nvSpPr>
          <p:cNvPr id="560" name="Rectangle"/>
          <p:cNvSpPr/>
          <p:nvPr/>
        </p:nvSpPr>
        <p:spPr>
          <a:xfrm>
            <a:off x="542530" y="3845046"/>
            <a:ext cx="1034951" cy="700734"/>
          </a:xfrm>
          <a:prstGeom prst="rect">
            <a:avLst/>
          </a:prstGeom>
          <a:ln w="38100">
            <a:solidFill>
              <a:schemeClr val="accent3">
                <a:hueOff val="-274225"/>
                <a:satOff val="26768"/>
                <a:lumOff val="11368"/>
              </a:schemeClr>
            </a:solidFill>
          </a:ln>
        </p:spPr>
        <p:txBody>
          <a:bodyPr lIns="50800" tIns="50800" rIns="50800" bIns="50800" anchor="ctr"/>
          <a:lstStyle/>
          <a:p>
            <a:pPr>
              <a:defRPr>
                <a:solidFill>
                  <a:schemeClr val="accent5">
                    <a:hueOff val="-152896"/>
                    <a:lumOff val="12368"/>
                  </a:schemeClr>
                </a:solidFill>
              </a:defRPr>
            </a:pPr>
          </a:p>
        </p:txBody>
      </p:sp>
      <p:pic>
        <p:nvPicPr>
          <p:cNvPr id="561" name="Image" descr="Image"/>
          <p:cNvPicPr>
            <a:picLocks noChangeAspect="1"/>
          </p:cNvPicPr>
          <p:nvPr/>
        </p:nvPicPr>
        <p:blipFill>
          <a:blip r:embed="rId2">
            <a:extLst/>
          </a:blip>
          <a:srcRect l="16454" t="67253" r="73453" b="14732"/>
          <a:stretch>
            <a:fillRect/>
          </a:stretch>
        </p:blipFill>
        <p:spPr>
          <a:xfrm>
            <a:off x="614064" y="3880864"/>
            <a:ext cx="879077" cy="629414"/>
          </a:xfrm>
          <a:prstGeom prst="rect">
            <a:avLst/>
          </a:prstGeom>
          <a:ln w="12700"/>
        </p:spPr>
      </p:pic>
      <p:pic>
        <p:nvPicPr>
          <p:cNvPr id="562" name="Image" descr="Image"/>
          <p:cNvPicPr>
            <a:picLocks noChangeAspect="1"/>
          </p:cNvPicPr>
          <p:nvPr/>
        </p:nvPicPr>
        <p:blipFill>
          <a:blip r:embed="rId2">
            <a:extLst/>
          </a:blip>
          <a:srcRect l="3126" t="67237" r="85763" b="14732"/>
          <a:stretch>
            <a:fillRect/>
          </a:stretch>
        </p:blipFill>
        <p:spPr>
          <a:xfrm>
            <a:off x="1730873" y="3854918"/>
            <a:ext cx="967728" cy="629960"/>
          </a:xfrm>
          <a:prstGeom prst="rect">
            <a:avLst/>
          </a:prstGeom>
          <a:ln w="12700"/>
        </p:spPr>
      </p:pic>
      <p:sp>
        <p:nvSpPr>
          <p:cNvPr id="563" name="Episodic…"/>
          <p:cNvSpPr txBox="1"/>
          <p:nvPr/>
        </p:nvSpPr>
        <p:spPr>
          <a:xfrm>
            <a:off x="614064" y="3890439"/>
            <a:ext cx="879079" cy="558801"/>
          </a:xfrm>
          <a:prstGeom prst="rect">
            <a:avLst/>
          </a:prstGeom>
          <a:solidFill>
            <a:srgbClr val="E1E9E9"/>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1600">
                <a:latin typeface="Arial Narrow"/>
                <a:ea typeface="Arial Narrow"/>
                <a:cs typeface="Arial Narrow"/>
                <a:sym typeface="Arial Narrow"/>
              </a:defRPr>
            </a:pPr>
            <a:r>
              <a:t>Episodic</a:t>
            </a:r>
          </a:p>
          <a:p>
            <a:pPr algn="ctr">
              <a:defRPr i="1" sz="1600">
                <a:latin typeface="Arial Narrow"/>
                <a:ea typeface="Arial Narrow"/>
                <a:cs typeface="Arial Narrow"/>
                <a:sym typeface="Arial Narrow"/>
              </a:defRPr>
            </a:pPr>
            <a:r>
              <a:t>(events)</a:t>
            </a:r>
          </a:p>
        </p:txBody>
      </p:sp>
      <p:sp>
        <p:nvSpPr>
          <p:cNvPr id="564" name="Semantic…"/>
          <p:cNvSpPr txBox="1"/>
          <p:nvPr/>
        </p:nvSpPr>
        <p:spPr>
          <a:xfrm>
            <a:off x="1775124" y="3901047"/>
            <a:ext cx="879079" cy="558801"/>
          </a:xfrm>
          <a:prstGeom prst="rect">
            <a:avLst/>
          </a:prstGeom>
          <a:solidFill>
            <a:srgbClr val="E1E9E9"/>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ctr">
              <a:defRPr sz="1600">
                <a:latin typeface="Arial Narrow"/>
                <a:ea typeface="Arial Narrow"/>
                <a:cs typeface="Arial Narrow"/>
                <a:sym typeface="Arial Narrow"/>
              </a:defRPr>
            </a:pPr>
            <a:r>
              <a:t>Semantic</a:t>
            </a:r>
          </a:p>
          <a:p>
            <a:pPr algn="ctr">
              <a:defRPr i="1" sz="1600">
                <a:latin typeface="Arial Narrow"/>
                <a:ea typeface="Arial Narrow"/>
                <a:cs typeface="Arial Narrow"/>
                <a:sym typeface="Arial Narrow"/>
              </a:defRPr>
            </a:pPr>
            <a:r>
              <a:t>(facts)</a:t>
            </a:r>
          </a:p>
        </p:txBody>
      </p:sp>
      <p:sp>
        <p:nvSpPr>
          <p:cNvPr id="565" name="Arrow"/>
          <p:cNvSpPr/>
          <p:nvPr/>
        </p:nvSpPr>
        <p:spPr>
          <a:xfrm>
            <a:off x="1154709" y="3901311"/>
            <a:ext cx="967583" cy="629841"/>
          </a:xfrm>
          <a:prstGeom prst="rightArrow">
            <a:avLst>
              <a:gd name="adj1" fmla="val 32000"/>
              <a:gd name="adj2" fmla="val 64000"/>
            </a:avLst>
          </a:prstGeom>
          <a:solidFill>
            <a:schemeClr val="accent4">
              <a:hueOff val="-1081314"/>
              <a:satOff val="4338"/>
              <a:lumOff val="-8931"/>
              <a:alpha val="70608"/>
            </a:schemeClr>
          </a:solidFill>
          <a:ln w="12700">
            <a:miter lim="400000"/>
          </a:ln>
        </p:spPr>
        <p:txBody>
          <a:bodyPr lIns="50800" tIns="50800" rIns="50800" bIns="50800" anchor="ctr"/>
          <a:lstStyle/>
          <a:p>
            <a:pPr/>
          </a:p>
        </p:txBody>
      </p:sp>
      <p:grpSp>
        <p:nvGrpSpPr>
          <p:cNvPr id="572" name="Group"/>
          <p:cNvGrpSpPr/>
          <p:nvPr/>
        </p:nvGrpSpPr>
        <p:grpSpPr>
          <a:xfrm>
            <a:off x="950873" y="2892317"/>
            <a:ext cx="7934066" cy="1990388"/>
            <a:chOff x="0" y="0"/>
            <a:chExt cx="7934065" cy="1990387"/>
          </a:xfrm>
        </p:grpSpPr>
        <p:sp>
          <p:nvSpPr>
            <p:cNvPr id="566" name="Nondeclarative"/>
            <p:cNvSpPr txBox="1"/>
            <p:nvPr/>
          </p:nvSpPr>
          <p:spPr>
            <a:xfrm>
              <a:off x="4622800" y="0"/>
              <a:ext cx="1311999"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Nondeclarative</a:t>
              </a:r>
            </a:p>
          </p:txBody>
        </p:sp>
        <p:sp>
          <p:nvSpPr>
            <p:cNvPr id="567" name="Declarative"/>
            <p:cNvSpPr txBox="1"/>
            <p:nvPr/>
          </p:nvSpPr>
          <p:spPr>
            <a:xfrm>
              <a:off x="0" y="0"/>
              <a:ext cx="1311999"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Declarative</a:t>
              </a:r>
            </a:p>
          </p:txBody>
        </p:sp>
        <p:sp>
          <p:nvSpPr>
            <p:cNvPr id="568" name="Procedural skills (e.g., motor, percptual, cognitive)"/>
            <p:cNvSpPr txBox="1"/>
            <p:nvPr/>
          </p:nvSpPr>
          <p:spPr>
            <a:xfrm>
              <a:off x="2203970" y="974387"/>
              <a:ext cx="1465441" cy="10160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Procedural skills </a:t>
              </a:r>
              <a:r>
                <a:rPr i="1"/>
                <a:t>(e.g., motor, percptual, cognitive)</a:t>
              </a:r>
            </a:p>
          </p:txBody>
        </p:sp>
        <p:sp>
          <p:nvSpPr>
            <p:cNvPr id="569" name="Priming (perceptual, semantic)"/>
            <p:cNvSpPr txBox="1"/>
            <p:nvPr/>
          </p:nvSpPr>
          <p:spPr>
            <a:xfrm>
              <a:off x="3921897" y="995301"/>
              <a:ext cx="1066978" cy="7874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Priming </a:t>
              </a:r>
              <a:r>
                <a:rPr i="1"/>
                <a:t>(perceptual, semantic)</a:t>
              </a:r>
            </a:p>
          </p:txBody>
        </p:sp>
        <p:sp>
          <p:nvSpPr>
            <p:cNvPr id="570" name="Nonassociative (habituation, sensitization)"/>
            <p:cNvSpPr txBox="1"/>
            <p:nvPr/>
          </p:nvSpPr>
          <p:spPr>
            <a:xfrm>
              <a:off x="6569679" y="995301"/>
              <a:ext cx="1364387" cy="7874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defRPr sz="1600">
                  <a:latin typeface="Arial Narrow"/>
                  <a:ea typeface="Arial Narrow"/>
                  <a:cs typeface="Arial Narrow"/>
                  <a:sym typeface="Arial Narrow"/>
                </a:defRPr>
              </a:pPr>
              <a:r>
                <a:t>Nonassociative </a:t>
              </a:r>
              <a:r>
                <a:rPr i="1"/>
                <a:t>(habituation, sensitization)</a:t>
              </a:r>
            </a:p>
          </p:txBody>
        </p:sp>
        <p:sp>
          <p:nvSpPr>
            <p:cNvPr id="571" name="Conditioning"/>
            <p:cNvSpPr txBox="1"/>
            <p:nvPr/>
          </p:nvSpPr>
          <p:spPr>
            <a:xfrm>
              <a:off x="5183305" y="1028700"/>
              <a:ext cx="1191944" cy="330201"/>
            </a:xfrm>
            <a:prstGeom prst="rect">
              <a:avLst/>
            </a:prstGeom>
            <a:solidFill>
              <a:srgbClr val="E1E9E9"/>
            </a:solid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defRPr sz="1600">
                  <a:latin typeface="Arial Narrow"/>
                  <a:ea typeface="Arial Narrow"/>
                  <a:cs typeface="Arial Narrow"/>
                  <a:sym typeface="Arial Narrow"/>
                </a:defRPr>
              </a:lvl1pPr>
            </a:lstStyle>
            <a:p>
              <a:pPr/>
              <a:r>
                <a:t>Conditioning</a:t>
              </a:r>
            </a:p>
          </p:txBody>
        </p:sp>
      </p:grpSp>
      <p:sp>
        <p:nvSpPr>
          <p:cNvPr id="573" name="Arrow"/>
          <p:cNvSpPr/>
          <p:nvPr/>
        </p:nvSpPr>
        <p:spPr>
          <a:xfrm>
            <a:off x="2383533" y="3888779"/>
            <a:ext cx="1069183" cy="629842"/>
          </a:xfrm>
          <a:prstGeom prst="rightArrow">
            <a:avLst>
              <a:gd name="adj1" fmla="val 32000"/>
              <a:gd name="adj2" fmla="val 64000"/>
            </a:avLst>
          </a:prstGeom>
          <a:solidFill>
            <a:schemeClr val="accent4">
              <a:hueOff val="-1081314"/>
              <a:satOff val="4338"/>
              <a:lumOff val="-8931"/>
              <a:alpha val="70608"/>
            </a:schemeClr>
          </a:solidFill>
          <a:ln w="12700">
            <a:miter lim="400000"/>
          </a:ln>
        </p:spPr>
        <p:txBody>
          <a:bodyPr lIns="50800" tIns="50800" rIns="50800" bIns="50800" anchor="ctr"/>
          <a:lstStyle/>
          <a:p>
            <a:pPr/>
          </a:p>
        </p:txBody>
      </p:sp>
      <p:sp>
        <p:nvSpPr>
          <p:cNvPr id="574" name="… but sometimes decreases conscious access"/>
          <p:cNvSpPr txBox="1"/>
          <p:nvPr/>
        </p:nvSpPr>
        <p:spPr>
          <a:xfrm>
            <a:off x="1033481" y="976715"/>
            <a:ext cx="6683024" cy="566577"/>
          </a:xfrm>
          <a:prstGeom prst="rect">
            <a:avLst/>
          </a:prstGeom>
          <a:solidFill>
            <a:srgbClr val="FCFFE8"/>
          </a:solidFill>
          <a:ln w="12700">
            <a:miter lim="400000"/>
          </a:ln>
          <a:effectLst>
            <a:outerShdw sx="100000" sy="100000" kx="0" ky="0" algn="b" rotWithShape="0" blurRad="63500" dist="25400" dir="5259523">
              <a:srgbClr val="000000">
                <a:alpha val="50000"/>
              </a:srgbClr>
            </a:outerShdw>
          </a:effectLst>
          <a:extLst>
            <a:ext uri="{C572A759-6A51-4108-AA02-DFA0A04FC94B}">
              <ma14:wrappingTextBoxFlag xmlns:ma14="http://schemas.microsoft.com/office/mac/drawingml/2011/main" val="1"/>
            </a:ext>
          </a:extLst>
        </p:spPr>
        <p:txBody>
          <a:bodyPr lIns="50800" tIns="50800" rIns="50800" bIns="50800"/>
          <a:lstStyle>
            <a:lvl1pPr marL="0" algn="ctr">
              <a:spcBef>
                <a:spcPts val="500"/>
              </a:spcBef>
              <a:defRPr sz="2400">
                <a:solidFill>
                  <a:schemeClr val="accent5">
                    <a:lumOff val="-29866"/>
                  </a:schemeClr>
                </a:solidFill>
              </a:defRPr>
            </a:lvl1pPr>
          </a:lstStyle>
          <a:p>
            <a:pPr/>
            <a:r>
              <a:t>… but sometimes decreases conscious access</a:t>
            </a:r>
          </a:p>
        </p:txBody>
      </p:sp>
      <p:sp>
        <p:nvSpPr>
          <p:cNvPr id="575" name="(Goldstein &amp; van Hoof 2021, p. 165)"/>
          <p:cNvSpPr txBox="1"/>
          <p:nvPr/>
        </p:nvSpPr>
        <p:spPr>
          <a:xfrm>
            <a:off x="5357261" y="5642896"/>
            <a:ext cx="3396815" cy="32355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solidFill>
                  <a:srgbClr val="5E5E5E"/>
                </a:solidFill>
              </a:defRPr>
            </a:lvl1pPr>
          </a:lstStyle>
          <a:p>
            <a:pPr/>
            <a:r>
              <a:t>(Goldstein &amp; van Hoof 2021, p. 165)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6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5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57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74" grpId="4"/>
      <p:bldP build="whole" bldLvl="1" animBg="1" rev="0" advAuto="0" spid="565" grpId="2"/>
      <p:bldP build="whole" bldLvl="1" animBg="1" rev="0" advAuto="0" spid="573" grpId="3"/>
      <p:bldP build="whole" bldLvl="1" animBg="1" rev="0" advAuto="0" spid="551" grpId="1"/>
    </p:bldLst>
  </p:timing>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6E6E9"/>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40639" marR="40639"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40639" marR="40639"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White">
  <a:themeElements>
    <a:clrScheme name="White">
      <a:dk1>
        <a:srgbClr val="000000"/>
      </a:dk1>
      <a:lt1>
        <a:srgbClr val="FFFFFF"/>
      </a:lt1>
      <a:dk2>
        <a:srgbClr val="5E5E5E"/>
      </a:dk2>
      <a:lt2>
        <a:srgbClr val="D6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Arial"/>
        <a:ea typeface="Arial"/>
        <a:cs typeface="Arial"/>
      </a:majorFont>
      <a:minorFont>
        <a:latin typeface="Arial"/>
        <a:ea typeface="Arial"/>
        <a:cs typeface="Arial"/>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6E6E9"/>
        </a:solidFill>
        <a:ln w="12700" cap="flat">
          <a:solidFill>
            <a:srgbClr val="000000"/>
          </a:solidFill>
          <a:prstDash val="solid"/>
          <a:round/>
        </a:ln>
        <a:effectLst/>
        <a:sp3d/>
      </a:spPr>
      <a:bodyPr rot="0" spcFirstLastPara="1" vertOverflow="overflow" horzOverflow="overflow" vert="horz" wrap="square" lIns="50800" tIns="50800" rIns="50800" bIns="50800" numCol="1" spcCol="38100" rtlCol="0" anchor="ctr" upright="0">
        <a:spAutoFit/>
      </a:bodyPr>
      <a:lstStyle>
        <a:defPPr marL="40639" marR="40639"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rgbClr val="000000"/>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40639" marR="40639"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
              <a:solidFill>
                <a:srgbClr val="000000"/>
              </a:solidFill>
            </a:uFill>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